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314" r:id="rId3"/>
    <p:sldId id="319" r:id="rId4"/>
    <p:sldId id="275" r:id="rId5"/>
    <p:sldId id="256" r:id="rId6"/>
    <p:sldId id="30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857CE6-ADF6-BBF5-FBF2-5E872A28C293}" name="BREANNA MARIE PORTALE" initials="BMP" userId="S::portale@wisc.edu::f9bb4ca2-ad09-4c0b-85cc-944e143beec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90" autoAdjust="0"/>
    <p:restoredTop sz="82975" autoAdjust="0"/>
  </p:normalViewPr>
  <p:slideViewPr>
    <p:cSldViewPr snapToGrid="0">
      <p:cViewPr varScale="1">
        <p:scale>
          <a:sx n="85" d="100"/>
          <a:sy n="85"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42700-5BC4-4131-9FA7-082CD30876FF}" type="datetimeFigureOut">
              <a:rPr lang="en-US" smtClean="0"/>
              <a:t>7/5/22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89A39-0437-4E2B-BA4F-34497115AAEE}" type="slidenum">
              <a:rPr lang="en-US" smtClean="0"/>
              <a:t>‹#›</a:t>
            </a:fld>
            <a:endParaRPr lang="en-US"/>
          </a:p>
        </p:txBody>
      </p:sp>
    </p:spTree>
    <p:extLst>
      <p:ext uri="{BB962C8B-B14F-4D97-AF65-F5344CB8AC3E}">
        <p14:creationId xmlns:p14="http://schemas.microsoft.com/office/powerpoint/2010/main" val="402226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C89A39-0437-4E2B-BA4F-34497115AAEE}" type="slidenum">
              <a:rPr lang="en-US" smtClean="0"/>
              <a:t>3</a:t>
            </a:fld>
            <a:endParaRPr lang="en-US"/>
          </a:p>
        </p:txBody>
      </p:sp>
    </p:spTree>
    <p:extLst>
      <p:ext uri="{BB962C8B-B14F-4D97-AF65-F5344CB8AC3E}">
        <p14:creationId xmlns:p14="http://schemas.microsoft.com/office/powerpoint/2010/main" val="335832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Roberto Montenegro MD PhD introduced me to this framework of addressing microaggressions.  This can be especially helpful when you are experiencing the microaggression as a framework to address it.  It is a way to open communication in a clear way, that minimizes the recipient's need to feel defensive.  It is an assertive and concise framework.  Remember, if you are experiencing a microaggression, you do NOT have to respond.  You may choose to, or choose to ignore it, seek help, or another action that feels right to you.</a:t>
            </a:r>
          </a:p>
          <a:p>
            <a:endParaRPr lang="en-US" dirty="0"/>
          </a:p>
          <a:p>
            <a:r>
              <a:rPr lang="en-US" dirty="0"/>
              <a:t>If you are using this as a bystander, you should NOT project the feelings of others.  You can only describe how YOU feel, or why it is important to YOU.  Do not assume you know how someone else feels.</a:t>
            </a:r>
          </a:p>
        </p:txBody>
      </p:sp>
      <p:sp>
        <p:nvSpPr>
          <p:cNvPr id="4" name="Slide Number Placeholder 3"/>
          <p:cNvSpPr>
            <a:spLocks noGrp="1"/>
          </p:cNvSpPr>
          <p:nvPr>
            <p:ph type="sldNum" sz="quarter" idx="5"/>
          </p:nvPr>
        </p:nvSpPr>
        <p:spPr/>
        <p:txBody>
          <a:bodyPr/>
          <a:lstStyle/>
          <a:p>
            <a:fld id="{3213151C-AE06-4936-83EA-EAF5F2B573C7}" type="slidenum">
              <a:rPr lang="en-US" smtClean="0"/>
              <a:t>4</a:t>
            </a:fld>
            <a:endParaRPr lang="en-US"/>
          </a:p>
        </p:txBody>
      </p:sp>
    </p:spTree>
    <p:extLst>
      <p:ext uri="{BB962C8B-B14F-4D97-AF65-F5344CB8AC3E}">
        <p14:creationId xmlns:p14="http://schemas.microsoft.com/office/powerpoint/2010/main" val="46422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C77C-BE02-42EB-BE17-C13D7A2FCF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838D92-BE4D-4C7C-BCBB-8A27E732A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914924-430F-4195-898E-7DDD93CD7321}"/>
              </a:ext>
            </a:extLst>
          </p:cNvPr>
          <p:cNvSpPr>
            <a:spLocks noGrp="1"/>
          </p:cNvSpPr>
          <p:nvPr>
            <p:ph type="dt" sz="half" idx="10"/>
          </p:nvPr>
        </p:nvSpPr>
        <p:spPr/>
        <p:txBody>
          <a:bodyPr/>
          <a:lstStyle/>
          <a:p>
            <a:fld id="{400F15B9-406B-40A0-84F5-6B2A455F8328}" type="datetimeFigureOut">
              <a:rPr lang="en-US" smtClean="0"/>
              <a:t>7/5/22</a:t>
            </a:fld>
            <a:endParaRPr lang="en-US"/>
          </a:p>
        </p:txBody>
      </p:sp>
      <p:sp>
        <p:nvSpPr>
          <p:cNvPr id="5" name="Footer Placeholder 4">
            <a:extLst>
              <a:ext uri="{FF2B5EF4-FFF2-40B4-BE49-F238E27FC236}">
                <a16:creationId xmlns:a16="http://schemas.microsoft.com/office/drawing/2014/main" id="{83743E6A-CA8C-406A-B4B1-48BEA9636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F8E53-72C2-43C5-9643-465E37E9C7E9}"/>
              </a:ext>
            </a:extLst>
          </p:cNvPr>
          <p:cNvSpPr>
            <a:spLocks noGrp="1"/>
          </p:cNvSpPr>
          <p:nvPr>
            <p:ph type="sldNum" sz="quarter" idx="12"/>
          </p:nvPr>
        </p:nvSpPr>
        <p:spPr/>
        <p:txBody>
          <a:bodyPr/>
          <a:lstStyle/>
          <a:p>
            <a:fld id="{630F061E-58E2-4EE6-B9BF-AAE65E3090AC}" type="slidenum">
              <a:rPr lang="en-US" smtClean="0"/>
              <a:t>‹#›</a:t>
            </a:fld>
            <a:endParaRPr lang="en-US"/>
          </a:p>
        </p:txBody>
      </p:sp>
    </p:spTree>
    <p:extLst>
      <p:ext uri="{BB962C8B-B14F-4D97-AF65-F5344CB8AC3E}">
        <p14:creationId xmlns:p14="http://schemas.microsoft.com/office/powerpoint/2010/main" val="363481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9D39-3431-439D-ABCE-FA6C536D27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D8FBDC-557A-464C-8C96-2A15D01A6C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479AD-1848-4F34-8EE4-0A1024AA5312}"/>
              </a:ext>
            </a:extLst>
          </p:cNvPr>
          <p:cNvSpPr>
            <a:spLocks noGrp="1"/>
          </p:cNvSpPr>
          <p:nvPr>
            <p:ph type="dt" sz="half" idx="10"/>
          </p:nvPr>
        </p:nvSpPr>
        <p:spPr/>
        <p:txBody>
          <a:bodyPr/>
          <a:lstStyle/>
          <a:p>
            <a:fld id="{400F15B9-406B-40A0-84F5-6B2A455F8328}" type="datetimeFigureOut">
              <a:rPr lang="en-US" smtClean="0"/>
              <a:t>7/5/22</a:t>
            </a:fld>
            <a:endParaRPr lang="en-US"/>
          </a:p>
        </p:txBody>
      </p:sp>
      <p:sp>
        <p:nvSpPr>
          <p:cNvPr id="5" name="Footer Placeholder 4">
            <a:extLst>
              <a:ext uri="{FF2B5EF4-FFF2-40B4-BE49-F238E27FC236}">
                <a16:creationId xmlns:a16="http://schemas.microsoft.com/office/drawing/2014/main" id="{893415EE-B33C-4A77-AF82-06D39E0CC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2989D-3915-46D7-966C-FAF12F7A8357}"/>
              </a:ext>
            </a:extLst>
          </p:cNvPr>
          <p:cNvSpPr>
            <a:spLocks noGrp="1"/>
          </p:cNvSpPr>
          <p:nvPr>
            <p:ph type="sldNum" sz="quarter" idx="12"/>
          </p:nvPr>
        </p:nvSpPr>
        <p:spPr/>
        <p:txBody>
          <a:bodyPr/>
          <a:lstStyle/>
          <a:p>
            <a:fld id="{630F061E-58E2-4EE6-B9BF-AAE65E3090AC}" type="slidenum">
              <a:rPr lang="en-US" smtClean="0"/>
              <a:t>‹#›</a:t>
            </a:fld>
            <a:endParaRPr lang="en-US"/>
          </a:p>
        </p:txBody>
      </p:sp>
    </p:spTree>
    <p:extLst>
      <p:ext uri="{BB962C8B-B14F-4D97-AF65-F5344CB8AC3E}">
        <p14:creationId xmlns:p14="http://schemas.microsoft.com/office/powerpoint/2010/main" val="289162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70645-3105-49A2-AADC-A49B7F61C5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CD13A9-0E00-49D4-9551-EE59866434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3CBF1-328E-4D74-9D00-6E879D2A0131}"/>
              </a:ext>
            </a:extLst>
          </p:cNvPr>
          <p:cNvSpPr>
            <a:spLocks noGrp="1"/>
          </p:cNvSpPr>
          <p:nvPr>
            <p:ph type="dt" sz="half" idx="10"/>
          </p:nvPr>
        </p:nvSpPr>
        <p:spPr/>
        <p:txBody>
          <a:bodyPr/>
          <a:lstStyle/>
          <a:p>
            <a:fld id="{400F15B9-406B-40A0-84F5-6B2A455F8328}" type="datetimeFigureOut">
              <a:rPr lang="en-US" smtClean="0"/>
              <a:t>7/5/22</a:t>
            </a:fld>
            <a:endParaRPr lang="en-US"/>
          </a:p>
        </p:txBody>
      </p:sp>
      <p:sp>
        <p:nvSpPr>
          <p:cNvPr id="5" name="Footer Placeholder 4">
            <a:extLst>
              <a:ext uri="{FF2B5EF4-FFF2-40B4-BE49-F238E27FC236}">
                <a16:creationId xmlns:a16="http://schemas.microsoft.com/office/drawing/2014/main" id="{F03D1FCA-36A8-443D-A3ED-D3726579D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A2603-468D-4E21-8535-399EFEA019B6}"/>
              </a:ext>
            </a:extLst>
          </p:cNvPr>
          <p:cNvSpPr>
            <a:spLocks noGrp="1"/>
          </p:cNvSpPr>
          <p:nvPr>
            <p:ph type="sldNum" sz="quarter" idx="12"/>
          </p:nvPr>
        </p:nvSpPr>
        <p:spPr/>
        <p:txBody>
          <a:bodyPr/>
          <a:lstStyle/>
          <a:p>
            <a:fld id="{630F061E-58E2-4EE6-B9BF-AAE65E3090AC}" type="slidenum">
              <a:rPr lang="en-US" smtClean="0"/>
              <a:t>‹#›</a:t>
            </a:fld>
            <a:endParaRPr lang="en-US"/>
          </a:p>
        </p:txBody>
      </p:sp>
    </p:spTree>
    <p:extLst>
      <p:ext uri="{BB962C8B-B14F-4D97-AF65-F5344CB8AC3E}">
        <p14:creationId xmlns:p14="http://schemas.microsoft.com/office/powerpoint/2010/main" val="27259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CA9B-276E-4349-ABBC-876CA08A2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6A68B5-9508-4E19-B18F-399A420E96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C4460-1108-4502-A48B-AC235ED620DC}"/>
              </a:ext>
            </a:extLst>
          </p:cNvPr>
          <p:cNvSpPr>
            <a:spLocks noGrp="1"/>
          </p:cNvSpPr>
          <p:nvPr>
            <p:ph type="dt" sz="half" idx="10"/>
          </p:nvPr>
        </p:nvSpPr>
        <p:spPr/>
        <p:txBody>
          <a:bodyPr/>
          <a:lstStyle/>
          <a:p>
            <a:fld id="{400F15B9-406B-40A0-84F5-6B2A455F8328}" type="datetimeFigureOut">
              <a:rPr lang="en-US" smtClean="0"/>
              <a:t>7/5/22</a:t>
            </a:fld>
            <a:endParaRPr lang="en-US"/>
          </a:p>
        </p:txBody>
      </p:sp>
      <p:sp>
        <p:nvSpPr>
          <p:cNvPr id="5" name="Footer Placeholder 4">
            <a:extLst>
              <a:ext uri="{FF2B5EF4-FFF2-40B4-BE49-F238E27FC236}">
                <a16:creationId xmlns:a16="http://schemas.microsoft.com/office/drawing/2014/main" id="{110AFA85-CA4B-4EF3-B06C-A558CD17B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1D4DA-67E4-49A1-86C3-26579CFB02AC}"/>
              </a:ext>
            </a:extLst>
          </p:cNvPr>
          <p:cNvSpPr>
            <a:spLocks noGrp="1"/>
          </p:cNvSpPr>
          <p:nvPr>
            <p:ph type="sldNum" sz="quarter" idx="12"/>
          </p:nvPr>
        </p:nvSpPr>
        <p:spPr/>
        <p:txBody>
          <a:bodyPr/>
          <a:lstStyle/>
          <a:p>
            <a:fld id="{630F061E-58E2-4EE6-B9BF-AAE65E3090AC}" type="slidenum">
              <a:rPr lang="en-US" smtClean="0"/>
              <a:t>‹#›</a:t>
            </a:fld>
            <a:endParaRPr lang="en-US"/>
          </a:p>
        </p:txBody>
      </p:sp>
    </p:spTree>
    <p:extLst>
      <p:ext uri="{BB962C8B-B14F-4D97-AF65-F5344CB8AC3E}">
        <p14:creationId xmlns:p14="http://schemas.microsoft.com/office/powerpoint/2010/main" val="406491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0021-8FCD-4318-BD04-19D3E5D992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CB23EB-C257-449F-ADB7-99A49AB95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7C1E27-A3CE-43D9-8CAF-85615EE8F08B}"/>
              </a:ext>
            </a:extLst>
          </p:cNvPr>
          <p:cNvSpPr>
            <a:spLocks noGrp="1"/>
          </p:cNvSpPr>
          <p:nvPr>
            <p:ph type="dt" sz="half" idx="10"/>
          </p:nvPr>
        </p:nvSpPr>
        <p:spPr/>
        <p:txBody>
          <a:bodyPr/>
          <a:lstStyle/>
          <a:p>
            <a:fld id="{400F15B9-406B-40A0-84F5-6B2A455F8328}" type="datetimeFigureOut">
              <a:rPr lang="en-US" smtClean="0"/>
              <a:t>7/5/22</a:t>
            </a:fld>
            <a:endParaRPr lang="en-US"/>
          </a:p>
        </p:txBody>
      </p:sp>
      <p:sp>
        <p:nvSpPr>
          <p:cNvPr id="5" name="Footer Placeholder 4">
            <a:extLst>
              <a:ext uri="{FF2B5EF4-FFF2-40B4-BE49-F238E27FC236}">
                <a16:creationId xmlns:a16="http://schemas.microsoft.com/office/drawing/2014/main" id="{FCB0F784-8537-49AC-A0E7-AD9B39772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72145-0792-46E4-AFB1-07955980EF9A}"/>
              </a:ext>
            </a:extLst>
          </p:cNvPr>
          <p:cNvSpPr>
            <a:spLocks noGrp="1"/>
          </p:cNvSpPr>
          <p:nvPr>
            <p:ph type="sldNum" sz="quarter" idx="12"/>
          </p:nvPr>
        </p:nvSpPr>
        <p:spPr/>
        <p:txBody>
          <a:bodyPr/>
          <a:lstStyle/>
          <a:p>
            <a:fld id="{630F061E-58E2-4EE6-B9BF-AAE65E3090AC}" type="slidenum">
              <a:rPr lang="en-US" smtClean="0"/>
              <a:t>‹#›</a:t>
            </a:fld>
            <a:endParaRPr lang="en-US"/>
          </a:p>
        </p:txBody>
      </p:sp>
    </p:spTree>
    <p:extLst>
      <p:ext uri="{BB962C8B-B14F-4D97-AF65-F5344CB8AC3E}">
        <p14:creationId xmlns:p14="http://schemas.microsoft.com/office/powerpoint/2010/main" val="144956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8B7A-F947-4901-8258-4D0B66A7E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E0C0C-FDC4-4E50-A0E2-805AD8A26E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B70DB6-27A2-48B0-B29D-0772BEF544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4C1FC1-1AC2-434E-AF81-3A60F75B6A38}"/>
              </a:ext>
            </a:extLst>
          </p:cNvPr>
          <p:cNvSpPr>
            <a:spLocks noGrp="1"/>
          </p:cNvSpPr>
          <p:nvPr>
            <p:ph type="dt" sz="half" idx="10"/>
          </p:nvPr>
        </p:nvSpPr>
        <p:spPr/>
        <p:txBody>
          <a:bodyPr/>
          <a:lstStyle/>
          <a:p>
            <a:fld id="{400F15B9-406B-40A0-84F5-6B2A455F8328}" type="datetimeFigureOut">
              <a:rPr lang="en-US" smtClean="0"/>
              <a:t>7/5/22</a:t>
            </a:fld>
            <a:endParaRPr lang="en-US"/>
          </a:p>
        </p:txBody>
      </p:sp>
      <p:sp>
        <p:nvSpPr>
          <p:cNvPr id="6" name="Footer Placeholder 5">
            <a:extLst>
              <a:ext uri="{FF2B5EF4-FFF2-40B4-BE49-F238E27FC236}">
                <a16:creationId xmlns:a16="http://schemas.microsoft.com/office/drawing/2014/main" id="{767EED80-3646-4B43-834D-D20FF277C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7846E-A30C-4AA4-BD68-DEAF199F414D}"/>
              </a:ext>
            </a:extLst>
          </p:cNvPr>
          <p:cNvSpPr>
            <a:spLocks noGrp="1"/>
          </p:cNvSpPr>
          <p:nvPr>
            <p:ph type="sldNum" sz="quarter" idx="12"/>
          </p:nvPr>
        </p:nvSpPr>
        <p:spPr/>
        <p:txBody>
          <a:bodyPr/>
          <a:lstStyle/>
          <a:p>
            <a:fld id="{630F061E-58E2-4EE6-B9BF-AAE65E3090AC}" type="slidenum">
              <a:rPr lang="en-US" smtClean="0"/>
              <a:t>‹#›</a:t>
            </a:fld>
            <a:endParaRPr lang="en-US"/>
          </a:p>
        </p:txBody>
      </p:sp>
    </p:spTree>
    <p:extLst>
      <p:ext uri="{BB962C8B-B14F-4D97-AF65-F5344CB8AC3E}">
        <p14:creationId xmlns:p14="http://schemas.microsoft.com/office/powerpoint/2010/main" val="147076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4C73-96D7-420C-9CDA-F67BEB0782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4CC2E0-EE8D-4430-A781-CC76E21258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BF419D-DD3B-4B8E-AE3A-6346C03A7E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445808-B160-46CB-9B6B-D731F6B05A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F7748D-F08B-4EE1-B26D-4B0D953E9B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C531F-D97F-456C-8725-F6328C05462C}"/>
              </a:ext>
            </a:extLst>
          </p:cNvPr>
          <p:cNvSpPr>
            <a:spLocks noGrp="1"/>
          </p:cNvSpPr>
          <p:nvPr>
            <p:ph type="dt" sz="half" idx="10"/>
          </p:nvPr>
        </p:nvSpPr>
        <p:spPr/>
        <p:txBody>
          <a:bodyPr/>
          <a:lstStyle/>
          <a:p>
            <a:fld id="{400F15B9-406B-40A0-84F5-6B2A455F8328}" type="datetimeFigureOut">
              <a:rPr lang="en-US" smtClean="0"/>
              <a:t>7/5/22</a:t>
            </a:fld>
            <a:endParaRPr lang="en-US"/>
          </a:p>
        </p:txBody>
      </p:sp>
      <p:sp>
        <p:nvSpPr>
          <p:cNvPr id="8" name="Footer Placeholder 7">
            <a:extLst>
              <a:ext uri="{FF2B5EF4-FFF2-40B4-BE49-F238E27FC236}">
                <a16:creationId xmlns:a16="http://schemas.microsoft.com/office/drawing/2014/main" id="{88EB819F-C48F-47F0-8725-1A815766E5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D9C6FB-E298-4638-B0B2-95E5B1BABE0F}"/>
              </a:ext>
            </a:extLst>
          </p:cNvPr>
          <p:cNvSpPr>
            <a:spLocks noGrp="1"/>
          </p:cNvSpPr>
          <p:nvPr>
            <p:ph type="sldNum" sz="quarter" idx="12"/>
          </p:nvPr>
        </p:nvSpPr>
        <p:spPr/>
        <p:txBody>
          <a:bodyPr/>
          <a:lstStyle/>
          <a:p>
            <a:fld id="{630F061E-58E2-4EE6-B9BF-AAE65E3090AC}" type="slidenum">
              <a:rPr lang="en-US" smtClean="0"/>
              <a:t>‹#›</a:t>
            </a:fld>
            <a:endParaRPr lang="en-US"/>
          </a:p>
        </p:txBody>
      </p:sp>
    </p:spTree>
    <p:extLst>
      <p:ext uri="{BB962C8B-B14F-4D97-AF65-F5344CB8AC3E}">
        <p14:creationId xmlns:p14="http://schemas.microsoft.com/office/powerpoint/2010/main" val="84639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9B922-8C39-4F4E-A654-47A971A4C6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741FD3-E351-489D-BA00-CB7871272148}"/>
              </a:ext>
            </a:extLst>
          </p:cNvPr>
          <p:cNvSpPr>
            <a:spLocks noGrp="1"/>
          </p:cNvSpPr>
          <p:nvPr>
            <p:ph type="dt" sz="half" idx="10"/>
          </p:nvPr>
        </p:nvSpPr>
        <p:spPr/>
        <p:txBody>
          <a:bodyPr/>
          <a:lstStyle/>
          <a:p>
            <a:fld id="{400F15B9-406B-40A0-84F5-6B2A455F8328}" type="datetimeFigureOut">
              <a:rPr lang="en-US" smtClean="0"/>
              <a:t>7/5/22</a:t>
            </a:fld>
            <a:endParaRPr lang="en-US"/>
          </a:p>
        </p:txBody>
      </p:sp>
      <p:sp>
        <p:nvSpPr>
          <p:cNvPr id="4" name="Footer Placeholder 3">
            <a:extLst>
              <a:ext uri="{FF2B5EF4-FFF2-40B4-BE49-F238E27FC236}">
                <a16:creationId xmlns:a16="http://schemas.microsoft.com/office/drawing/2014/main" id="{FFF56C3B-27C4-4465-A6FB-DE07FE904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0D1DA-19B0-4B18-8ADE-D7F0DB39D295}"/>
              </a:ext>
            </a:extLst>
          </p:cNvPr>
          <p:cNvSpPr>
            <a:spLocks noGrp="1"/>
          </p:cNvSpPr>
          <p:nvPr>
            <p:ph type="sldNum" sz="quarter" idx="12"/>
          </p:nvPr>
        </p:nvSpPr>
        <p:spPr/>
        <p:txBody>
          <a:bodyPr/>
          <a:lstStyle/>
          <a:p>
            <a:fld id="{630F061E-58E2-4EE6-B9BF-AAE65E3090AC}" type="slidenum">
              <a:rPr lang="en-US" smtClean="0"/>
              <a:t>‹#›</a:t>
            </a:fld>
            <a:endParaRPr lang="en-US"/>
          </a:p>
        </p:txBody>
      </p:sp>
    </p:spTree>
    <p:extLst>
      <p:ext uri="{BB962C8B-B14F-4D97-AF65-F5344CB8AC3E}">
        <p14:creationId xmlns:p14="http://schemas.microsoft.com/office/powerpoint/2010/main" val="46511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F69B3-898A-4A13-A284-2F6814EAEDC9}"/>
              </a:ext>
            </a:extLst>
          </p:cNvPr>
          <p:cNvSpPr>
            <a:spLocks noGrp="1"/>
          </p:cNvSpPr>
          <p:nvPr>
            <p:ph type="dt" sz="half" idx="10"/>
          </p:nvPr>
        </p:nvSpPr>
        <p:spPr/>
        <p:txBody>
          <a:bodyPr/>
          <a:lstStyle/>
          <a:p>
            <a:fld id="{400F15B9-406B-40A0-84F5-6B2A455F8328}" type="datetimeFigureOut">
              <a:rPr lang="en-US" smtClean="0"/>
              <a:t>7/5/22</a:t>
            </a:fld>
            <a:endParaRPr lang="en-US"/>
          </a:p>
        </p:txBody>
      </p:sp>
      <p:sp>
        <p:nvSpPr>
          <p:cNvPr id="3" name="Footer Placeholder 2">
            <a:extLst>
              <a:ext uri="{FF2B5EF4-FFF2-40B4-BE49-F238E27FC236}">
                <a16:creationId xmlns:a16="http://schemas.microsoft.com/office/drawing/2014/main" id="{44AA4471-E00F-4762-BCE1-2A4056FCA1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3EA250-5DF1-45A4-9C2A-9901BDA11C1F}"/>
              </a:ext>
            </a:extLst>
          </p:cNvPr>
          <p:cNvSpPr>
            <a:spLocks noGrp="1"/>
          </p:cNvSpPr>
          <p:nvPr>
            <p:ph type="sldNum" sz="quarter" idx="12"/>
          </p:nvPr>
        </p:nvSpPr>
        <p:spPr/>
        <p:txBody>
          <a:bodyPr/>
          <a:lstStyle/>
          <a:p>
            <a:fld id="{630F061E-58E2-4EE6-B9BF-AAE65E3090AC}" type="slidenum">
              <a:rPr lang="en-US" smtClean="0"/>
              <a:t>‹#›</a:t>
            </a:fld>
            <a:endParaRPr lang="en-US"/>
          </a:p>
        </p:txBody>
      </p:sp>
    </p:spTree>
    <p:extLst>
      <p:ext uri="{BB962C8B-B14F-4D97-AF65-F5344CB8AC3E}">
        <p14:creationId xmlns:p14="http://schemas.microsoft.com/office/powerpoint/2010/main" val="422700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BC1B-F585-4ACD-920B-B635BF4A9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C4B160-0A2E-48E2-9C03-1FAD705A13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A3FD80-8434-4EA7-95E5-24A1F6705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206589-90F0-4C33-87E0-4DF5FADBEE91}"/>
              </a:ext>
            </a:extLst>
          </p:cNvPr>
          <p:cNvSpPr>
            <a:spLocks noGrp="1"/>
          </p:cNvSpPr>
          <p:nvPr>
            <p:ph type="dt" sz="half" idx="10"/>
          </p:nvPr>
        </p:nvSpPr>
        <p:spPr/>
        <p:txBody>
          <a:bodyPr/>
          <a:lstStyle/>
          <a:p>
            <a:fld id="{400F15B9-406B-40A0-84F5-6B2A455F8328}" type="datetimeFigureOut">
              <a:rPr lang="en-US" smtClean="0"/>
              <a:t>7/5/22</a:t>
            </a:fld>
            <a:endParaRPr lang="en-US"/>
          </a:p>
        </p:txBody>
      </p:sp>
      <p:sp>
        <p:nvSpPr>
          <p:cNvPr id="6" name="Footer Placeholder 5">
            <a:extLst>
              <a:ext uri="{FF2B5EF4-FFF2-40B4-BE49-F238E27FC236}">
                <a16:creationId xmlns:a16="http://schemas.microsoft.com/office/drawing/2014/main" id="{39AC7AC4-EB09-47E7-BF9A-6D88B3611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1949C-F4D5-4D9D-A819-3A1D273090DE}"/>
              </a:ext>
            </a:extLst>
          </p:cNvPr>
          <p:cNvSpPr>
            <a:spLocks noGrp="1"/>
          </p:cNvSpPr>
          <p:nvPr>
            <p:ph type="sldNum" sz="quarter" idx="12"/>
          </p:nvPr>
        </p:nvSpPr>
        <p:spPr/>
        <p:txBody>
          <a:bodyPr/>
          <a:lstStyle/>
          <a:p>
            <a:fld id="{630F061E-58E2-4EE6-B9BF-AAE65E3090AC}" type="slidenum">
              <a:rPr lang="en-US" smtClean="0"/>
              <a:t>‹#›</a:t>
            </a:fld>
            <a:endParaRPr lang="en-US"/>
          </a:p>
        </p:txBody>
      </p:sp>
    </p:spTree>
    <p:extLst>
      <p:ext uri="{BB962C8B-B14F-4D97-AF65-F5344CB8AC3E}">
        <p14:creationId xmlns:p14="http://schemas.microsoft.com/office/powerpoint/2010/main" val="161486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A8F3-5945-4984-97F3-8A0B74136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963EF3-80E0-449E-AA99-273201A6D2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DCC660-A96A-437F-9A62-2FA8DF8E8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93A742-32B3-48E1-88DC-00860825002B}"/>
              </a:ext>
            </a:extLst>
          </p:cNvPr>
          <p:cNvSpPr>
            <a:spLocks noGrp="1"/>
          </p:cNvSpPr>
          <p:nvPr>
            <p:ph type="dt" sz="half" idx="10"/>
          </p:nvPr>
        </p:nvSpPr>
        <p:spPr/>
        <p:txBody>
          <a:bodyPr/>
          <a:lstStyle/>
          <a:p>
            <a:fld id="{400F15B9-406B-40A0-84F5-6B2A455F8328}" type="datetimeFigureOut">
              <a:rPr lang="en-US" smtClean="0"/>
              <a:t>7/5/22</a:t>
            </a:fld>
            <a:endParaRPr lang="en-US"/>
          </a:p>
        </p:txBody>
      </p:sp>
      <p:sp>
        <p:nvSpPr>
          <p:cNvPr id="6" name="Footer Placeholder 5">
            <a:extLst>
              <a:ext uri="{FF2B5EF4-FFF2-40B4-BE49-F238E27FC236}">
                <a16:creationId xmlns:a16="http://schemas.microsoft.com/office/drawing/2014/main" id="{94091E49-87B1-4AB4-BE62-FD15E59A6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C0C80-DBBF-4ACE-8895-E0FBF79D3020}"/>
              </a:ext>
            </a:extLst>
          </p:cNvPr>
          <p:cNvSpPr>
            <a:spLocks noGrp="1"/>
          </p:cNvSpPr>
          <p:nvPr>
            <p:ph type="sldNum" sz="quarter" idx="12"/>
          </p:nvPr>
        </p:nvSpPr>
        <p:spPr/>
        <p:txBody>
          <a:bodyPr/>
          <a:lstStyle/>
          <a:p>
            <a:fld id="{630F061E-58E2-4EE6-B9BF-AAE65E3090AC}" type="slidenum">
              <a:rPr lang="en-US" smtClean="0"/>
              <a:t>‹#›</a:t>
            </a:fld>
            <a:endParaRPr lang="en-US"/>
          </a:p>
        </p:txBody>
      </p:sp>
    </p:spTree>
    <p:extLst>
      <p:ext uri="{BB962C8B-B14F-4D97-AF65-F5344CB8AC3E}">
        <p14:creationId xmlns:p14="http://schemas.microsoft.com/office/powerpoint/2010/main" val="202185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5C7D43-ED44-445D-A713-5F4DD6FBF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9619BC-E4B4-49E2-8011-EA5EF54B0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88B05-CFD2-4A81-B8AA-CB530CC29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F15B9-406B-40A0-84F5-6B2A455F8328}" type="datetimeFigureOut">
              <a:rPr lang="en-US" smtClean="0"/>
              <a:t>7/5/22</a:t>
            </a:fld>
            <a:endParaRPr lang="en-US"/>
          </a:p>
        </p:txBody>
      </p:sp>
      <p:sp>
        <p:nvSpPr>
          <p:cNvPr id="5" name="Footer Placeholder 4">
            <a:extLst>
              <a:ext uri="{FF2B5EF4-FFF2-40B4-BE49-F238E27FC236}">
                <a16:creationId xmlns:a16="http://schemas.microsoft.com/office/drawing/2014/main" id="{EF719613-5DE7-4E3A-85E8-03226DE201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653E61-E39B-4B90-96EA-4E03948154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F061E-58E2-4EE6-B9BF-AAE65E3090AC}" type="slidenum">
              <a:rPr lang="en-US" smtClean="0"/>
              <a:t>‹#›</a:t>
            </a:fld>
            <a:endParaRPr lang="en-US"/>
          </a:p>
        </p:txBody>
      </p:sp>
    </p:spTree>
    <p:extLst>
      <p:ext uri="{BB962C8B-B14F-4D97-AF65-F5344CB8AC3E}">
        <p14:creationId xmlns:p14="http://schemas.microsoft.com/office/powerpoint/2010/main" val="159703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chard\Desktop\PPT Pics\CC\questions premasagar CC.jpg">
            <a:extLst>
              <a:ext uri="{FF2B5EF4-FFF2-40B4-BE49-F238E27FC236}">
                <a16:creationId xmlns:a16="http://schemas.microsoft.com/office/drawing/2014/main" id="{650D67D0-73F1-4E06-94A0-12B37F6542F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trans="65000"/>
                    </a14:imgEffect>
                  </a14:imgLayer>
                </a14:imgProps>
              </a:ext>
              <a:ext uri="{28A0092B-C50C-407E-A947-70E740481C1C}">
                <a14:useLocalDpi xmlns:a14="http://schemas.microsoft.com/office/drawing/2010/main" val="0"/>
              </a:ext>
            </a:extLst>
          </a:blip>
          <a:srcRect/>
          <a:stretch>
            <a:fillRect/>
          </a:stretch>
        </p:blipFill>
        <p:spPr bwMode="auto">
          <a:xfrm>
            <a:off x="0" y="-685801"/>
            <a:ext cx="12192000" cy="754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344249E-0D4D-4304-A4B6-F72542C4E32B}"/>
              </a:ext>
            </a:extLst>
          </p:cNvPr>
          <p:cNvPicPr>
            <a:picLocks noChangeAspect="1"/>
          </p:cNvPicPr>
          <p:nvPr/>
        </p:nvPicPr>
        <p:blipFill>
          <a:blip r:embed="rId4"/>
          <a:stretch>
            <a:fillRect/>
          </a:stretch>
        </p:blipFill>
        <p:spPr>
          <a:xfrm>
            <a:off x="3688458" y="-518951"/>
            <a:ext cx="5070999" cy="3622018"/>
          </a:xfrm>
          <a:prstGeom prst="rect">
            <a:avLst/>
          </a:prstGeom>
        </p:spPr>
      </p:pic>
      <p:sp>
        <p:nvSpPr>
          <p:cNvPr id="10" name="Subtitle 2">
            <a:extLst>
              <a:ext uri="{FF2B5EF4-FFF2-40B4-BE49-F238E27FC236}">
                <a16:creationId xmlns:a16="http://schemas.microsoft.com/office/drawing/2014/main" id="{4A866DB5-0864-4165-9BD7-0202C0A291EC}"/>
              </a:ext>
            </a:extLst>
          </p:cNvPr>
          <p:cNvSpPr>
            <a:spLocks noGrp="1"/>
          </p:cNvSpPr>
          <p:nvPr>
            <p:ph type="subTitle" idx="1"/>
          </p:nvPr>
        </p:nvSpPr>
        <p:spPr>
          <a:xfrm>
            <a:off x="2544792" y="2161946"/>
            <a:ext cx="7358332" cy="2015157"/>
          </a:xfrm>
        </p:spPr>
        <p:txBody>
          <a:bodyPr>
            <a:normAutofit/>
          </a:bodyPr>
          <a:lstStyle/>
          <a:p>
            <a:endParaRPr lang="en-US" sz="2000" dirty="0"/>
          </a:p>
          <a:p>
            <a:r>
              <a:rPr lang="en-US" sz="2800" b="1" dirty="0"/>
              <a:t>Interrupting Microaggressions (reinforcing skills)</a:t>
            </a:r>
          </a:p>
        </p:txBody>
      </p:sp>
    </p:spTree>
    <p:extLst>
      <p:ext uri="{BB962C8B-B14F-4D97-AF65-F5344CB8AC3E}">
        <p14:creationId xmlns:p14="http://schemas.microsoft.com/office/powerpoint/2010/main" val="66752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0ACB9-3A9B-40CC-B54A-90C6F367D6C9}"/>
              </a:ext>
            </a:extLst>
          </p:cNvPr>
          <p:cNvPicPr>
            <a:picLocks noChangeAspect="1"/>
          </p:cNvPicPr>
          <p:nvPr/>
        </p:nvPicPr>
        <p:blipFill>
          <a:blip r:embed="rId2"/>
          <a:stretch>
            <a:fillRect/>
          </a:stretch>
        </p:blipFill>
        <p:spPr>
          <a:xfrm>
            <a:off x="4352905" y="-7524462"/>
            <a:ext cx="3486190" cy="21723938"/>
          </a:xfrm>
          <a:prstGeom prst="rect">
            <a:avLst/>
          </a:prstGeom>
        </p:spPr>
      </p:pic>
      <p:pic>
        <p:nvPicPr>
          <p:cNvPr id="5" name="Picture 4">
            <a:extLst>
              <a:ext uri="{FF2B5EF4-FFF2-40B4-BE49-F238E27FC236}">
                <a16:creationId xmlns:a16="http://schemas.microsoft.com/office/drawing/2014/main" id="{D5B01690-B8B5-4944-A4E1-C8C3B87BA565}"/>
              </a:ext>
            </a:extLst>
          </p:cNvPr>
          <p:cNvPicPr>
            <a:picLocks noChangeAspect="1"/>
          </p:cNvPicPr>
          <p:nvPr/>
        </p:nvPicPr>
        <p:blipFill>
          <a:blip r:embed="rId2"/>
          <a:stretch>
            <a:fillRect/>
          </a:stretch>
        </p:blipFill>
        <p:spPr>
          <a:xfrm>
            <a:off x="-35491" y="-451945"/>
            <a:ext cx="3309241" cy="20621297"/>
          </a:xfrm>
          <a:prstGeom prst="rect">
            <a:avLst/>
          </a:prstGeom>
        </p:spPr>
      </p:pic>
      <p:pic>
        <p:nvPicPr>
          <p:cNvPr id="7" name="Picture 6">
            <a:extLst>
              <a:ext uri="{FF2B5EF4-FFF2-40B4-BE49-F238E27FC236}">
                <a16:creationId xmlns:a16="http://schemas.microsoft.com/office/drawing/2014/main" id="{3CC29831-6880-4A10-A96A-57BB4A85117E}"/>
              </a:ext>
            </a:extLst>
          </p:cNvPr>
          <p:cNvPicPr>
            <a:picLocks noChangeAspect="1"/>
          </p:cNvPicPr>
          <p:nvPr/>
        </p:nvPicPr>
        <p:blipFill>
          <a:blip r:embed="rId2"/>
          <a:stretch>
            <a:fillRect/>
          </a:stretch>
        </p:blipFill>
        <p:spPr>
          <a:xfrm>
            <a:off x="8622964" y="-13900423"/>
            <a:ext cx="3387751" cy="21110520"/>
          </a:xfrm>
          <a:prstGeom prst="rect">
            <a:avLst/>
          </a:prstGeom>
        </p:spPr>
      </p:pic>
    </p:spTree>
    <p:extLst>
      <p:ext uri="{BB962C8B-B14F-4D97-AF65-F5344CB8AC3E}">
        <p14:creationId xmlns:p14="http://schemas.microsoft.com/office/powerpoint/2010/main" val="206455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0A8D-085A-44F5-A7C2-AD12FFD241DF}"/>
              </a:ext>
            </a:extLst>
          </p:cNvPr>
          <p:cNvSpPr>
            <a:spLocks noGrp="1"/>
          </p:cNvSpPr>
          <p:nvPr>
            <p:ph type="ctrTitle"/>
          </p:nvPr>
        </p:nvSpPr>
        <p:spPr/>
        <p:txBody>
          <a:bodyPr/>
          <a:lstStyle/>
          <a:p>
            <a:r>
              <a:rPr lang="en-US" dirty="0"/>
              <a:t>Microaggressions Mini Practice</a:t>
            </a:r>
          </a:p>
        </p:txBody>
      </p:sp>
      <p:sp>
        <p:nvSpPr>
          <p:cNvPr id="3" name="Subtitle 2">
            <a:extLst>
              <a:ext uri="{FF2B5EF4-FFF2-40B4-BE49-F238E27FC236}">
                <a16:creationId xmlns:a16="http://schemas.microsoft.com/office/drawing/2014/main" id="{0010DD81-6CBA-44DD-8B52-8CFFDCA522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9473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A4C7-DE2C-4C34-AB9B-9A041B0E9FDD}"/>
              </a:ext>
            </a:extLst>
          </p:cNvPr>
          <p:cNvSpPr>
            <a:spLocks noGrp="1"/>
          </p:cNvSpPr>
          <p:nvPr>
            <p:ph type="title"/>
          </p:nvPr>
        </p:nvSpPr>
        <p:spPr/>
        <p:txBody>
          <a:bodyPr/>
          <a:lstStyle/>
          <a:p>
            <a:r>
              <a:rPr lang="en-US" dirty="0"/>
              <a:t>DBT Skills: DEAR MAN</a:t>
            </a:r>
          </a:p>
        </p:txBody>
      </p:sp>
      <p:sp>
        <p:nvSpPr>
          <p:cNvPr id="3" name="Content Placeholder 2">
            <a:extLst>
              <a:ext uri="{FF2B5EF4-FFF2-40B4-BE49-F238E27FC236}">
                <a16:creationId xmlns:a16="http://schemas.microsoft.com/office/drawing/2014/main" id="{4B5387BD-00B7-4BFD-95CA-0DFE9C225D02}"/>
              </a:ext>
            </a:extLst>
          </p:cNvPr>
          <p:cNvSpPr>
            <a:spLocks noGrp="1"/>
          </p:cNvSpPr>
          <p:nvPr>
            <p:ph idx="1"/>
          </p:nvPr>
        </p:nvSpPr>
        <p:spPr/>
        <p:txBody>
          <a:bodyPr>
            <a:normAutofit fontScale="85000" lnSpcReduction="20000"/>
          </a:bodyPr>
          <a:lstStyle/>
          <a:p>
            <a:r>
              <a:rPr lang="en-US" dirty="0"/>
              <a:t>D- DESCRIBE</a:t>
            </a:r>
          </a:p>
          <a:p>
            <a:pPr marL="457200" lvl="1" indent="0">
              <a:buNone/>
            </a:pPr>
            <a:r>
              <a:rPr lang="en-US" dirty="0"/>
              <a:t>I observed, I noticed, I heard</a:t>
            </a:r>
          </a:p>
          <a:p>
            <a:pPr marL="457200" lvl="1" indent="0">
              <a:buNone/>
            </a:pPr>
            <a:r>
              <a:rPr lang="en-US" dirty="0"/>
              <a:t>Use focused, neutral terms when possible (</a:t>
            </a:r>
            <a:r>
              <a:rPr lang="en-US" dirty="0" err="1"/>
              <a:t>eg</a:t>
            </a:r>
            <a:r>
              <a:rPr lang="en-US" dirty="0"/>
              <a:t> avoid “always,” “never”) </a:t>
            </a:r>
          </a:p>
          <a:p>
            <a:r>
              <a:rPr lang="en-US" dirty="0"/>
              <a:t>E- EXPRESS</a:t>
            </a:r>
          </a:p>
          <a:p>
            <a:pPr marL="457200" lvl="1" indent="0">
              <a:buNone/>
            </a:pPr>
            <a:r>
              <a:rPr lang="en-US" dirty="0"/>
              <a:t>I feel…</a:t>
            </a:r>
          </a:p>
          <a:p>
            <a:pPr marL="457200" lvl="1" indent="0">
              <a:buNone/>
            </a:pPr>
            <a:r>
              <a:rPr lang="en-US" dirty="0"/>
              <a:t>This is important to me because…</a:t>
            </a:r>
          </a:p>
          <a:p>
            <a:pPr marL="457200" lvl="1" indent="0">
              <a:buNone/>
            </a:pPr>
            <a:r>
              <a:rPr lang="en-US" dirty="0"/>
              <a:t>I am worried…</a:t>
            </a:r>
          </a:p>
          <a:p>
            <a:r>
              <a:rPr lang="en-US" dirty="0"/>
              <a:t>A- ASSERT</a:t>
            </a:r>
          </a:p>
          <a:p>
            <a:pPr marL="457200" lvl="1" indent="0">
              <a:buNone/>
            </a:pPr>
            <a:r>
              <a:rPr lang="en-US" dirty="0"/>
              <a:t>I will…</a:t>
            </a:r>
          </a:p>
          <a:p>
            <a:pPr marL="457200" lvl="1" indent="0">
              <a:buNone/>
            </a:pPr>
            <a:r>
              <a:rPr lang="en-US" dirty="0"/>
              <a:t>I want you to…</a:t>
            </a:r>
          </a:p>
          <a:p>
            <a:r>
              <a:rPr lang="en-US" dirty="0"/>
              <a:t>R- REINFORCE</a:t>
            </a:r>
          </a:p>
          <a:p>
            <a:pPr marL="457200" lvl="1" indent="0">
              <a:buNone/>
            </a:pPr>
            <a:r>
              <a:rPr lang="en-US" dirty="0"/>
              <a:t>I hope this will allow us to…</a:t>
            </a:r>
          </a:p>
          <a:p>
            <a:pPr marL="457200" lvl="1" indent="0">
              <a:buNone/>
            </a:pPr>
            <a:r>
              <a:rPr lang="en-US" dirty="0"/>
              <a:t>I hope this will lead to…</a:t>
            </a:r>
          </a:p>
          <a:p>
            <a:pPr marL="457200" lvl="1" indent="0">
              <a:buNone/>
            </a:pPr>
            <a:r>
              <a:rPr lang="en-US" dirty="0"/>
              <a:t>Thank you (for hearing me out)</a:t>
            </a:r>
          </a:p>
        </p:txBody>
      </p:sp>
      <p:sp>
        <p:nvSpPr>
          <p:cNvPr id="4" name="TextBox 3">
            <a:extLst>
              <a:ext uri="{FF2B5EF4-FFF2-40B4-BE49-F238E27FC236}">
                <a16:creationId xmlns:a16="http://schemas.microsoft.com/office/drawing/2014/main" id="{F9DAF21B-14C6-4544-9021-21E0A7605833}"/>
              </a:ext>
            </a:extLst>
          </p:cNvPr>
          <p:cNvSpPr txBox="1"/>
          <p:nvPr/>
        </p:nvSpPr>
        <p:spPr>
          <a:xfrm>
            <a:off x="8377085" y="5569545"/>
            <a:ext cx="2713703" cy="923330"/>
          </a:xfrm>
          <a:prstGeom prst="rect">
            <a:avLst/>
          </a:prstGeom>
          <a:noFill/>
        </p:spPr>
        <p:txBody>
          <a:bodyPr wrap="square" rtlCol="0">
            <a:spAutoFit/>
          </a:bodyPr>
          <a:lstStyle/>
          <a:p>
            <a:r>
              <a:rPr lang="en-US" dirty="0"/>
              <a:t>M- MINDFUL</a:t>
            </a:r>
          </a:p>
          <a:p>
            <a:r>
              <a:rPr lang="en-US" dirty="0"/>
              <a:t>A- ACT CONFIDENT</a:t>
            </a:r>
          </a:p>
          <a:p>
            <a:r>
              <a:rPr lang="en-US" dirty="0"/>
              <a:t>N- (NO) NEGOTIATION</a:t>
            </a:r>
          </a:p>
        </p:txBody>
      </p:sp>
      <p:pic>
        <p:nvPicPr>
          <p:cNvPr id="5" name="Picture 4">
            <a:extLst>
              <a:ext uri="{FF2B5EF4-FFF2-40B4-BE49-F238E27FC236}">
                <a16:creationId xmlns:a16="http://schemas.microsoft.com/office/drawing/2014/main" id="{F1D540C7-E69E-4371-83BB-A46C0DBF9E0F}"/>
              </a:ext>
            </a:extLst>
          </p:cNvPr>
          <p:cNvPicPr>
            <a:picLocks noChangeAspect="1"/>
          </p:cNvPicPr>
          <p:nvPr/>
        </p:nvPicPr>
        <p:blipFill>
          <a:blip r:embed="rId3"/>
          <a:stretch>
            <a:fillRect/>
          </a:stretch>
        </p:blipFill>
        <p:spPr>
          <a:xfrm>
            <a:off x="8789504" y="114921"/>
            <a:ext cx="2789584" cy="2789584"/>
          </a:xfrm>
          <a:prstGeom prst="rect">
            <a:avLst/>
          </a:prstGeom>
        </p:spPr>
      </p:pic>
    </p:spTree>
    <p:extLst>
      <p:ext uri="{BB962C8B-B14F-4D97-AF65-F5344CB8AC3E}">
        <p14:creationId xmlns:p14="http://schemas.microsoft.com/office/powerpoint/2010/main" val="388385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D10E72-36DE-4D3C-9B0F-E2C5D4A44C33}"/>
              </a:ext>
            </a:extLst>
          </p:cNvPr>
          <p:cNvSpPr>
            <a:spLocks noGrp="1"/>
          </p:cNvSpPr>
          <p:nvPr>
            <p:ph type="title"/>
          </p:nvPr>
        </p:nvSpPr>
        <p:spPr/>
        <p:txBody>
          <a:bodyPr/>
          <a:lstStyle/>
          <a:p>
            <a:r>
              <a:rPr lang="en-US" dirty="0"/>
              <a:t>Minimalist Toolkit</a:t>
            </a:r>
          </a:p>
        </p:txBody>
      </p:sp>
      <p:sp>
        <p:nvSpPr>
          <p:cNvPr id="5" name="Content Placeholder 4">
            <a:extLst>
              <a:ext uri="{FF2B5EF4-FFF2-40B4-BE49-F238E27FC236}">
                <a16:creationId xmlns:a16="http://schemas.microsoft.com/office/drawing/2014/main" id="{3CA6D109-83DC-4983-A1DA-C68A022662C1}"/>
              </a:ext>
            </a:extLst>
          </p:cNvPr>
          <p:cNvSpPr>
            <a:spLocks noGrp="1"/>
          </p:cNvSpPr>
          <p:nvPr>
            <p:ph idx="1"/>
          </p:nvPr>
        </p:nvSpPr>
        <p:spPr/>
        <p:txBody>
          <a:bodyPr>
            <a:normAutofit fontScale="92500" lnSpcReduction="10000"/>
          </a:bodyPr>
          <a:lstStyle/>
          <a:p>
            <a:r>
              <a:rPr lang="en-US" dirty="0"/>
              <a:t>Leave &amp; seek assistance</a:t>
            </a:r>
          </a:p>
          <a:p>
            <a:endParaRPr lang="en-US" dirty="0"/>
          </a:p>
          <a:p>
            <a:r>
              <a:rPr lang="en-US" dirty="0"/>
              <a:t>“UW Health does not tolerate bigotry.  Being a patient at UW Health means treating people respectfully.  Let’s refocus on how I can help you today.”</a:t>
            </a:r>
          </a:p>
          <a:p>
            <a:endParaRPr lang="en-US" dirty="0"/>
          </a:p>
          <a:p>
            <a:r>
              <a:rPr lang="en-US" dirty="0"/>
              <a:t>“We are here to help you as a team.  We do not change (doctors, nurses, etc.) because of their (race, religion, gender, etc.)”</a:t>
            </a:r>
          </a:p>
          <a:p>
            <a:endParaRPr lang="en-US" dirty="0"/>
          </a:p>
          <a:p>
            <a:r>
              <a:rPr lang="en-US" dirty="0"/>
              <a:t>“UW Health is committed to being a diverse and inclusive environment for all”</a:t>
            </a:r>
          </a:p>
        </p:txBody>
      </p:sp>
    </p:spTree>
    <p:extLst>
      <p:ext uri="{BB962C8B-B14F-4D97-AF65-F5344CB8AC3E}">
        <p14:creationId xmlns:p14="http://schemas.microsoft.com/office/powerpoint/2010/main" val="344460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44BF-CEBA-4CB3-8452-0E2125F5DF8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447CE18-D533-4F6A-896C-F1C1BD99EC4F}"/>
              </a:ext>
            </a:extLst>
          </p:cNvPr>
          <p:cNvSpPr>
            <a:spLocks noGrp="1"/>
          </p:cNvSpPr>
          <p:nvPr>
            <p:ph type="subTitle" idx="1"/>
          </p:nvPr>
        </p:nvSpPr>
        <p:spPr/>
        <p:txBody>
          <a:bodyPr/>
          <a:lstStyle/>
          <a:p>
            <a:endParaRPr lang="en-US"/>
          </a:p>
        </p:txBody>
      </p:sp>
      <p:graphicFrame>
        <p:nvGraphicFramePr>
          <p:cNvPr id="4" name="Table 3">
            <a:extLst>
              <a:ext uri="{FF2B5EF4-FFF2-40B4-BE49-F238E27FC236}">
                <a16:creationId xmlns:a16="http://schemas.microsoft.com/office/drawing/2014/main" id="{004F9D68-7B52-48CB-9ABE-1DA9830D86D5}"/>
              </a:ext>
            </a:extLst>
          </p:cNvPr>
          <p:cNvGraphicFramePr>
            <a:graphicFrameLocks noGrp="1"/>
          </p:cNvGraphicFramePr>
          <p:nvPr/>
        </p:nvGraphicFramePr>
        <p:xfrm>
          <a:off x="0" y="0"/>
          <a:ext cx="12192000" cy="6857999"/>
        </p:xfrm>
        <a:graphic>
          <a:graphicData uri="http://schemas.openxmlformats.org/drawingml/2006/table">
            <a:tbl>
              <a:tblPr firstRow="1" bandRow="1">
                <a:tableStyleId>{5C22544A-7EE6-4342-B048-85BDC9FD1C3A}</a:tableStyleId>
              </a:tblPr>
              <a:tblGrid>
                <a:gridCol w="5750560">
                  <a:extLst>
                    <a:ext uri="{9D8B030D-6E8A-4147-A177-3AD203B41FA5}">
                      <a16:colId xmlns:a16="http://schemas.microsoft.com/office/drawing/2014/main" val="1447778071"/>
                    </a:ext>
                  </a:extLst>
                </a:gridCol>
                <a:gridCol w="6441440">
                  <a:extLst>
                    <a:ext uri="{9D8B030D-6E8A-4147-A177-3AD203B41FA5}">
                      <a16:colId xmlns:a16="http://schemas.microsoft.com/office/drawing/2014/main" val="2172582412"/>
                    </a:ext>
                  </a:extLst>
                </a:gridCol>
              </a:tblGrid>
              <a:tr h="468759">
                <a:tc>
                  <a:txBody>
                    <a:bodyPr/>
                    <a:lstStyle/>
                    <a:p>
                      <a:r>
                        <a:rPr lang="en-US" dirty="0"/>
                        <a:t>Strategy</a:t>
                      </a:r>
                    </a:p>
                  </a:txBody>
                  <a:tcPr/>
                </a:tc>
                <a:tc>
                  <a:txBody>
                    <a:bodyPr/>
                    <a:lstStyle/>
                    <a:p>
                      <a:r>
                        <a:rPr lang="en-US" dirty="0"/>
                        <a:t>Example</a:t>
                      </a:r>
                    </a:p>
                  </a:txBody>
                  <a:tcPr/>
                </a:tc>
                <a:extLst>
                  <a:ext uri="{0D108BD9-81ED-4DB2-BD59-A6C34878D82A}">
                    <a16:rowId xmlns:a16="http://schemas.microsoft.com/office/drawing/2014/main" val="3421860411"/>
                  </a:ext>
                </a:extLst>
              </a:tr>
              <a:tr h="809089">
                <a:tc>
                  <a:txBody>
                    <a:bodyPr/>
                    <a:lstStyle/>
                    <a:p>
                      <a:r>
                        <a:rPr lang="en-US" b="1" dirty="0"/>
                        <a:t>Repeat the statement as a Q, then pause and give time to reflect</a:t>
                      </a:r>
                    </a:p>
                  </a:txBody>
                  <a:tcPr/>
                </a:tc>
                <a:tc>
                  <a:txBody>
                    <a:bodyPr/>
                    <a:lstStyle/>
                    <a:p>
                      <a:r>
                        <a:rPr lang="en-US" i="1" dirty="0"/>
                        <a:t>You were surprised to see a resident in the resident work room?</a:t>
                      </a:r>
                    </a:p>
                  </a:txBody>
                  <a:tcPr/>
                </a:tc>
                <a:extLst>
                  <a:ext uri="{0D108BD9-81ED-4DB2-BD59-A6C34878D82A}">
                    <a16:rowId xmlns:a16="http://schemas.microsoft.com/office/drawing/2014/main" val="2931276849"/>
                  </a:ext>
                </a:extLst>
              </a:tr>
              <a:tr h="468759">
                <a:tc>
                  <a:txBody>
                    <a:bodyPr/>
                    <a:lstStyle/>
                    <a:p>
                      <a:r>
                        <a:rPr lang="en-US" b="1" dirty="0"/>
                        <a:t>Attempt unconditional positive regard</a:t>
                      </a:r>
                    </a:p>
                  </a:txBody>
                  <a:tcPr/>
                </a:tc>
                <a:tc>
                  <a:txBody>
                    <a:bodyPr/>
                    <a:lstStyle/>
                    <a:p>
                      <a:r>
                        <a:rPr lang="en-US" i="1" dirty="0"/>
                        <a:t>It sounds like you’re trying to complement X…</a:t>
                      </a:r>
                    </a:p>
                  </a:txBody>
                  <a:tcPr/>
                </a:tc>
                <a:extLst>
                  <a:ext uri="{0D108BD9-81ED-4DB2-BD59-A6C34878D82A}">
                    <a16:rowId xmlns:a16="http://schemas.microsoft.com/office/drawing/2014/main" val="1103133344"/>
                  </a:ext>
                </a:extLst>
              </a:tr>
              <a:tr h="809089">
                <a:tc>
                  <a:txBody>
                    <a:bodyPr/>
                    <a:lstStyle/>
                    <a:p>
                      <a:r>
                        <a:rPr lang="en-US" b="1" dirty="0"/>
                        <a:t>State your own and/or institutional values</a:t>
                      </a:r>
                    </a:p>
                  </a:txBody>
                  <a:tcPr/>
                </a:tc>
                <a:tc>
                  <a:txBody>
                    <a:bodyPr/>
                    <a:lstStyle/>
                    <a:p>
                      <a:r>
                        <a:rPr lang="en-US" i="1" dirty="0"/>
                        <a:t>At UW health, we value diversity.  I would trust Dr X to care for my own child</a:t>
                      </a:r>
                    </a:p>
                  </a:txBody>
                  <a:tcPr/>
                </a:tc>
                <a:extLst>
                  <a:ext uri="{0D108BD9-81ED-4DB2-BD59-A6C34878D82A}">
                    <a16:rowId xmlns:a16="http://schemas.microsoft.com/office/drawing/2014/main" val="293688300"/>
                  </a:ext>
                </a:extLst>
              </a:tr>
              <a:tr h="468759">
                <a:tc>
                  <a:txBody>
                    <a:bodyPr/>
                    <a:lstStyle/>
                    <a:p>
                      <a:r>
                        <a:rPr lang="en-US" b="1" dirty="0"/>
                        <a:t>Share your emotional response in order to convey impact</a:t>
                      </a:r>
                    </a:p>
                  </a:txBody>
                  <a:tcPr/>
                </a:tc>
                <a:tc>
                  <a:txBody>
                    <a:bodyPr/>
                    <a:lstStyle/>
                    <a:p>
                      <a:r>
                        <a:rPr lang="en-US" i="1" dirty="0"/>
                        <a:t>When you point out X, it makes me feel Y</a:t>
                      </a:r>
                    </a:p>
                  </a:txBody>
                  <a:tcPr/>
                </a:tc>
                <a:extLst>
                  <a:ext uri="{0D108BD9-81ED-4DB2-BD59-A6C34878D82A}">
                    <a16:rowId xmlns:a16="http://schemas.microsoft.com/office/drawing/2014/main" val="1114433744"/>
                  </a:ext>
                </a:extLst>
              </a:tr>
              <a:tr h="809089">
                <a:tc>
                  <a:txBody>
                    <a:bodyPr/>
                    <a:lstStyle/>
                    <a:p>
                      <a:r>
                        <a:rPr lang="en-US" b="1" dirty="0"/>
                        <a:t>Redirect a dialogue</a:t>
                      </a:r>
                    </a:p>
                  </a:txBody>
                  <a:tcPr/>
                </a:tc>
                <a:tc>
                  <a:txBody>
                    <a:bodyPr/>
                    <a:lstStyle/>
                    <a:p>
                      <a:r>
                        <a:rPr lang="en-US" i="1" dirty="0"/>
                        <a:t>Let’s stick to the reason you are here.  Tell me more about X symptom that brought you in.</a:t>
                      </a:r>
                    </a:p>
                  </a:txBody>
                  <a:tcPr/>
                </a:tc>
                <a:extLst>
                  <a:ext uri="{0D108BD9-81ED-4DB2-BD59-A6C34878D82A}">
                    <a16:rowId xmlns:a16="http://schemas.microsoft.com/office/drawing/2014/main" val="2933435844"/>
                  </a:ext>
                </a:extLst>
              </a:tr>
              <a:tr h="809089">
                <a:tc>
                  <a:txBody>
                    <a:bodyPr/>
                    <a:lstStyle/>
                    <a:p>
                      <a:r>
                        <a:rPr lang="en-US" b="1" dirty="0"/>
                        <a:t>Set clear boundaries</a:t>
                      </a:r>
                    </a:p>
                  </a:txBody>
                  <a:tcPr/>
                </a:tc>
                <a:tc>
                  <a:txBody>
                    <a:bodyPr/>
                    <a:lstStyle/>
                    <a:p>
                      <a:r>
                        <a:rPr lang="en-US" i="1" dirty="0"/>
                        <a:t>I would like to take care of you, but you must use respectful language</a:t>
                      </a:r>
                    </a:p>
                  </a:txBody>
                  <a:tcPr/>
                </a:tc>
                <a:extLst>
                  <a:ext uri="{0D108BD9-81ED-4DB2-BD59-A6C34878D82A}">
                    <a16:rowId xmlns:a16="http://schemas.microsoft.com/office/drawing/2014/main" val="2349233848"/>
                  </a:ext>
                </a:extLst>
              </a:tr>
              <a:tr h="468759">
                <a:tc>
                  <a:txBody>
                    <a:bodyPr/>
                    <a:lstStyle/>
                    <a:p>
                      <a:r>
                        <a:rPr lang="en-US" b="1" dirty="0"/>
                        <a:t>Provide education/additional information</a:t>
                      </a:r>
                    </a:p>
                  </a:txBody>
                  <a:tcPr/>
                </a:tc>
                <a:tc>
                  <a:txBody>
                    <a:bodyPr/>
                    <a:lstStyle/>
                    <a:p>
                      <a:r>
                        <a:rPr lang="en-US" i="1" dirty="0"/>
                        <a:t>Actually, studies show that…</a:t>
                      </a:r>
                    </a:p>
                  </a:txBody>
                  <a:tcPr/>
                </a:tc>
                <a:extLst>
                  <a:ext uri="{0D108BD9-81ED-4DB2-BD59-A6C34878D82A}">
                    <a16:rowId xmlns:a16="http://schemas.microsoft.com/office/drawing/2014/main" val="3683511697"/>
                  </a:ext>
                </a:extLst>
              </a:tr>
              <a:tr h="468759">
                <a:tc>
                  <a:txBody>
                    <a:bodyPr/>
                    <a:lstStyle/>
                    <a:p>
                      <a:r>
                        <a:rPr lang="en-US" b="1" dirty="0"/>
                        <a:t>Be objective</a:t>
                      </a:r>
                    </a:p>
                  </a:txBody>
                  <a:tcPr/>
                </a:tc>
                <a:tc>
                  <a:txBody>
                    <a:bodyPr/>
                    <a:lstStyle/>
                    <a:p>
                      <a:r>
                        <a:rPr lang="en-US" i="1" dirty="0"/>
                        <a:t>Dr X is your physician, not your nurse</a:t>
                      </a:r>
                    </a:p>
                  </a:txBody>
                  <a:tcPr/>
                </a:tc>
                <a:extLst>
                  <a:ext uri="{0D108BD9-81ED-4DB2-BD59-A6C34878D82A}">
                    <a16:rowId xmlns:a16="http://schemas.microsoft.com/office/drawing/2014/main" val="1945001260"/>
                  </a:ext>
                </a:extLst>
              </a:tr>
              <a:tr h="468759">
                <a:tc>
                  <a:txBody>
                    <a:bodyPr/>
                    <a:lstStyle/>
                    <a:p>
                      <a:r>
                        <a:rPr lang="en-US" b="1" dirty="0"/>
                        <a:t>Find common ground</a:t>
                      </a:r>
                    </a:p>
                  </a:txBody>
                  <a:tcPr/>
                </a:tc>
                <a:tc>
                  <a:txBody>
                    <a:bodyPr/>
                    <a:lstStyle/>
                    <a:p>
                      <a:r>
                        <a:rPr lang="en-US" i="1" dirty="0"/>
                        <a:t>We both want what is best for your child.  Let’s focus on that</a:t>
                      </a:r>
                    </a:p>
                  </a:txBody>
                  <a:tcPr/>
                </a:tc>
                <a:extLst>
                  <a:ext uri="{0D108BD9-81ED-4DB2-BD59-A6C34878D82A}">
                    <a16:rowId xmlns:a16="http://schemas.microsoft.com/office/drawing/2014/main" val="1699422125"/>
                  </a:ext>
                </a:extLst>
              </a:tr>
              <a:tr h="809089">
                <a:tc>
                  <a:txBody>
                    <a:bodyPr/>
                    <a:lstStyle/>
                    <a:p>
                      <a:r>
                        <a:rPr lang="en-US" b="1" dirty="0"/>
                        <a:t>Model mindfulness</a:t>
                      </a:r>
                    </a:p>
                  </a:txBody>
                  <a:tcPr/>
                </a:tc>
                <a:tc>
                  <a:txBody>
                    <a:bodyPr/>
                    <a:lstStyle/>
                    <a:p>
                      <a:r>
                        <a:rPr lang="en-US" i="1" dirty="0"/>
                        <a:t>It’s getting a little tense.  I don’t think this sets a good example for (child).  Let’s take a break.</a:t>
                      </a:r>
                    </a:p>
                  </a:txBody>
                  <a:tcPr/>
                </a:tc>
                <a:extLst>
                  <a:ext uri="{0D108BD9-81ED-4DB2-BD59-A6C34878D82A}">
                    <a16:rowId xmlns:a16="http://schemas.microsoft.com/office/drawing/2014/main" val="946749851"/>
                  </a:ext>
                </a:extLst>
              </a:tr>
            </a:tbl>
          </a:graphicData>
        </a:graphic>
      </p:graphicFrame>
    </p:spTree>
    <p:extLst>
      <p:ext uri="{BB962C8B-B14F-4D97-AF65-F5344CB8AC3E}">
        <p14:creationId xmlns:p14="http://schemas.microsoft.com/office/powerpoint/2010/main" val="3440676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7100</TotalTime>
  <Words>524</Words>
  <Application>Microsoft Macintosh PowerPoint</Application>
  <PresentationFormat>Widescreen</PresentationFormat>
  <Paragraphs>56</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Microaggressions Mini Practice</vt:lpstr>
      <vt:lpstr>DBT Skills: DEAR MAN</vt:lpstr>
      <vt:lpstr>Minimalist Toolkit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D.K.. Ruedinger</dc:creator>
  <cp:lastModifiedBy>BREANNA MARIE PORTALE</cp:lastModifiedBy>
  <cp:revision>24</cp:revision>
  <dcterms:created xsi:type="dcterms:W3CDTF">2021-04-14T22:37:53Z</dcterms:created>
  <dcterms:modified xsi:type="dcterms:W3CDTF">2022-07-05T22:23:24Z</dcterms:modified>
</cp:coreProperties>
</file>