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5B4_C67C448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B9C8C83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E_52ACF905.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59" r:id="rId2"/>
    <p:sldId id="1460" r:id="rId3"/>
    <p:sldId id="1462" r:id="rId4"/>
    <p:sldId id="258" r:id="rId5"/>
    <p:sldId id="261" r:id="rId6"/>
    <p:sldId id="266" r:id="rId7"/>
    <p:sldId id="268" r:id="rId8"/>
    <p:sldId id="267" r:id="rId9"/>
    <p:sldId id="270" r:id="rId10"/>
    <p:sldId id="285" r:id="rId11"/>
    <p:sldId id="286" r:id="rId12"/>
    <p:sldId id="271" r:id="rId13"/>
    <p:sldId id="272" r:id="rId14"/>
    <p:sldId id="146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57CE6-ADF6-BBF5-FBF2-5E872A28C293}" name="BREANNA MARIE PORTALE" initials="BMP" userId="S::portale@wisc.edu::f9bb4ca2-ad09-4c0b-85cc-944e143bee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65" autoAdjust="0"/>
    <p:restoredTop sz="83500" autoAdjust="0"/>
  </p:normalViewPr>
  <p:slideViewPr>
    <p:cSldViewPr snapToGrid="0">
      <p:cViewPr varScale="1">
        <p:scale>
          <a:sx n="69" d="100"/>
          <a:sy n="69" d="100"/>
        </p:scale>
        <p:origin x="2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270567332965574"/>
          <c:y val="9.9905646689500222E-2"/>
          <c:w val="0.42530431715656936"/>
          <c:h val="0.80459948206803467"/>
        </c:manualLayout>
      </c:layout>
      <c:pieChart>
        <c:varyColors val="1"/>
        <c:ser>
          <c:idx val="0"/>
          <c:order val="0"/>
          <c:tx>
            <c:strRef>
              <c:f>Sheet1!$B$1</c:f>
              <c:strCache>
                <c:ptCount val="1"/>
                <c:pt idx="0">
                  <c:v>Health Outcomes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9CA-45C4-A39F-FC233856ACC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9CA-45C4-A39F-FC233856ACC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9CA-45C4-A39F-FC233856ACC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89CA-45C4-A39F-FC233856ACC0}"/>
              </c:ext>
            </c:extLst>
          </c:dPt>
          <c:cat>
            <c:strRef>
              <c:f>Sheet1!$A$2:$A$5</c:f>
              <c:strCache>
                <c:ptCount val="4"/>
                <c:pt idx="0">
                  <c:v>Clinical Care</c:v>
                </c:pt>
                <c:pt idx="1">
                  <c:v>Patient Behaviors</c:v>
                </c:pt>
                <c:pt idx="2">
                  <c:v>Social &amp; Economic Factors</c:v>
                </c:pt>
                <c:pt idx="3">
                  <c:v>Physical Environment</c:v>
                </c:pt>
              </c:strCache>
            </c:strRef>
          </c:cat>
          <c:val>
            <c:numRef>
              <c:f>Sheet1!$B$2:$B$5</c:f>
              <c:numCache>
                <c:formatCode>General</c:formatCode>
                <c:ptCount val="4"/>
                <c:pt idx="0">
                  <c:v>20</c:v>
                </c:pt>
                <c:pt idx="1">
                  <c:v>30</c:v>
                </c:pt>
                <c:pt idx="2">
                  <c:v>40</c:v>
                </c:pt>
                <c:pt idx="3">
                  <c:v>10</c:v>
                </c:pt>
              </c:numCache>
            </c:numRef>
          </c:val>
          <c:extLst>
            <c:ext xmlns:c16="http://schemas.microsoft.com/office/drawing/2014/chart" uri="{C3380CC4-5D6E-409C-BE32-E72D297353CC}">
              <c16:uniqueId val="{00000008-89CA-45C4-A39F-FC233856ACC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5287143277598632E-2"/>
          <c:y val="0.16139129364280286"/>
          <c:w val="0.34619803191102683"/>
          <c:h val="0.7537346939672797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5_B9C8C83D.xml><?xml version="1.0" encoding="utf-8"?>
<p188:cmLst xmlns:a="http://schemas.openxmlformats.org/drawingml/2006/main" xmlns:r="http://schemas.openxmlformats.org/officeDocument/2006/relationships" xmlns:p188="http://schemas.microsoft.com/office/powerpoint/2018/8/main">
  <p188:cm id="{389DB698-CC01-5E46-B0F0-F199C5FE81E0}" authorId="{76857CE6-ADF6-BBF5-FBF2-5E872A28C293}" created="2022-06-20T22:55:06.444">
    <pc:sldMkLst xmlns:pc="http://schemas.microsoft.com/office/powerpoint/2013/main/command">
      <pc:docMk/>
      <pc:sldMk cId="3116943421" sldId="261"/>
    </pc:sldMkLst>
    <p188:txBody>
      <a:bodyPr/>
      <a:lstStyle/>
      <a:p>
        <a:r>
          <a:rPr lang="en-US"/>
          <a:t>If were mostly going to focus on the CDC framework, can we just have a single slide explaining some others? 
CORRECTED. Deleted some of the other slides.</a:t>
        </a:r>
      </a:p>
    </p188:txBody>
  </p188:cm>
</p188:cmLst>
</file>

<file path=ppt/comments/modernComment_10E_52ACF905.xml><?xml version="1.0" encoding="utf-8"?>
<p188:cmLst xmlns:a="http://schemas.openxmlformats.org/drawingml/2006/main" xmlns:r="http://schemas.openxmlformats.org/officeDocument/2006/relationships" xmlns:p188="http://schemas.microsoft.com/office/powerpoint/2018/8/main">
  <p188:cm id="{C8BA50F1-0723-EA46-B21A-9418C3121500}" authorId="{76857CE6-ADF6-BBF5-FBF2-5E872A28C293}" created="2022-06-08T15:47:42.593">
    <pc:sldMkLst xmlns:pc="http://schemas.microsoft.com/office/powerpoint/2013/main/command">
      <pc:docMk/>
      <pc:sldMk cId="1387067653" sldId="270"/>
    </pc:sldMkLst>
    <p188:txBody>
      <a:bodyPr/>
      <a:lstStyle/>
      <a:p>
        <a:r>
          <a:rPr lang="en-US"/>
          <a:t>Could see if can update some of these numbers or if they have changed
CORRECTED. Changed slide to 2021 info. </a:t>
        </a:r>
      </a:p>
    </p188:txBody>
  </p188:cm>
</p188:cmLst>
</file>

<file path=ppt/comments/modernComment_5B4_C67C448A.xml><?xml version="1.0" encoding="utf-8"?>
<p188:cmLst xmlns:a="http://schemas.openxmlformats.org/drawingml/2006/main" xmlns:r="http://schemas.openxmlformats.org/officeDocument/2006/relationships" xmlns:p188="http://schemas.microsoft.com/office/powerpoint/2018/8/main">
  <p188:cm id="{684B46C6-DD1D-B74A-8A46-B10F96AAAAC3}" authorId="{76857CE6-ADF6-BBF5-FBF2-5E872A28C293}" created="2022-06-17T18:30:20.312">
    <pc:sldMkLst xmlns:pc="http://schemas.microsoft.com/office/powerpoint/2013/main/command">
      <pc:docMk/>
      <pc:sldMk cId="3330032778" sldId="1460"/>
    </pc:sldMkLst>
    <p188:txBody>
      <a:bodyPr/>
      <a:lstStyle/>
      <a:p>
        <a:r>
          <a:rPr lang="en-US"/>
          <a:t>CORRECTED added “if on zoom”</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17312-4B32-44F1-84C6-34FD18F226BC}"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DE698C74-ACF3-4624-BA43-4396DFE358D4}">
      <dgm:prSet phldrT="[Text]" custT="1"/>
      <dgm:spPr/>
      <dgm:t>
        <a:bodyPr/>
        <a:lstStyle/>
        <a:p>
          <a:r>
            <a:rPr lang="en-US" sz="1800" b="1" dirty="0"/>
            <a:t>Systems of Power and Oppression</a:t>
          </a:r>
        </a:p>
      </dgm:t>
    </dgm:pt>
    <dgm:pt modelId="{EA131777-01D9-4B8E-BD61-77ECE0F7DE6B}" type="parTrans" cxnId="{6AC9B73D-1F45-4D66-B13B-9A5AAF030626}">
      <dgm:prSet/>
      <dgm:spPr/>
      <dgm:t>
        <a:bodyPr/>
        <a:lstStyle/>
        <a:p>
          <a:endParaRPr lang="en-US"/>
        </a:p>
      </dgm:t>
    </dgm:pt>
    <dgm:pt modelId="{B5F9A2CF-90D3-4604-BB6D-5AED93E8BD40}" type="sibTrans" cxnId="{6AC9B73D-1F45-4D66-B13B-9A5AAF030626}">
      <dgm:prSet/>
      <dgm:spPr/>
      <dgm:t>
        <a:bodyPr/>
        <a:lstStyle/>
        <a:p>
          <a:endParaRPr lang="en-US"/>
        </a:p>
      </dgm:t>
    </dgm:pt>
    <dgm:pt modelId="{D34723E5-9BFD-4623-BE8C-ADB6F1A79A8C}">
      <dgm:prSet phldrT="[Text]" custT="1"/>
      <dgm:spPr/>
      <dgm:t>
        <a:bodyPr/>
        <a:lstStyle/>
        <a:p>
          <a:r>
            <a:rPr lang="en-US" sz="1800" b="1" dirty="0"/>
            <a:t>Social Determinants of Health</a:t>
          </a:r>
        </a:p>
      </dgm:t>
    </dgm:pt>
    <dgm:pt modelId="{3B18B921-915F-45DE-B39B-B8E8C0DD7057}" type="parTrans" cxnId="{76DA99D4-E52B-44E2-A1E7-590E7A844D88}">
      <dgm:prSet/>
      <dgm:spPr/>
      <dgm:t>
        <a:bodyPr/>
        <a:lstStyle/>
        <a:p>
          <a:endParaRPr lang="en-US"/>
        </a:p>
      </dgm:t>
    </dgm:pt>
    <dgm:pt modelId="{45EE2F3F-6DC4-40FA-88BB-258ADB0CF219}" type="sibTrans" cxnId="{76DA99D4-E52B-44E2-A1E7-590E7A844D88}">
      <dgm:prSet/>
      <dgm:spPr/>
      <dgm:t>
        <a:bodyPr/>
        <a:lstStyle/>
        <a:p>
          <a:endParaRPr lang="en-US"/>
        </a:p>
      </dgm:t>
    </dgm:pt>
    <dgm:pt modelId="{A4A8FE8F-3442-488A-BF5B-C321AAEE462A}">
      <dgm:prSet phldrT="[Text]" custT="1"/>
      <dgm:spPr/>
      <dgm:t>
        <a:bodyPr/>
        <a:lstStyle/>
        <a:p>
          <a:r>
            <a:rPr lang="en-US" sz="1800" b="1" dirty="0"/>
            <a:t>Individual factors and behaviors</a:t>
          </a:r>
        </a:p>
      </dgm:t>
    </dgm:pt>
    <dgm:pt modelId="{DE00B965-A897-4100-AC43-66D9E22C7E95}" type="parTrans" cxnId="{5585B44B-C7CE-45BE-8E26-0A1E4C291B37}">
      <dgm:prSet/>
      <dgm:spPr/>
      <dgm:t>
        <a:bodyPr/>
        <a:lstStyle/>
        <a:p>
          <a:endParaRPr lang="en-US"/>
        </a:p>
      </dgm:t>
    </dgm:pt>
    <dgm:pt modelId="{00C9E6B9-5CF4-4478-B356-D474F826C9BC}" type="sibTrans" cxnId="{5585B44B-C7CE-45BE-8E26-0A1E4C291B37}">
      <dgm:prSet/>
      <dgm:spPr/>
      <dgm:t>
        <a:bodyPr/>
        <a:lstStyle/>
        <a:p>
          <a:endParaRPr lang="en-US"/>
        </a:p>
      </dgm:t>
    </dgm:pt>
    <dgm:pt modelId="{5423AA27-D3C1-4F5B-9362-7950C521AEC4}" type="pres">
      <dgm:prSet presAssocID="{68B17312-4B32-44F1-84C6-34FD18F226BC}" presName="Name0" presStyleCnt="0">
        <dgm:presLayoutVars>
          <dgm:chMax val="7"/>
          <dgm:resizeHandles val="exact"/>
        </dgm:presLayoutVars>
      </dgm:prSet>
      <dgm:spPr/>
    </dgm:pt>
    <dgm:pt modelId="{D961ED73-13DE-4C1E-BC7E-9A70D3EF910C}" type="pres">
      <dgm:prSet presAssocID="{68B17312-4B32-44F1-84C6-34FD18F226BC}" presName="comp1" presStyleCnt="0"/>
      <dgm:spPr/>
    </dgm:pt>
    <dgm:pt modelId="{793D4656-1808-45D7-89B3-DA616DE2F77C}" type="pres">
      <dgm:prSet presAssocID="{68B17312-4B32-44F1-84C6-34FD18F226BC}" presName="circle1" presStyleLbl="node1" presStyleIdx="0" presStyleCnt="3"/>
      <dgm:spPr/>
    </dgm:pt>
    <dgm:pt modelId="{F5F116F4-D960-499C-A2F2-F015B751D341}" type="pres">
      <dgm:prSet presAssocID="{68B17312-4B32-44F1-84C6-34FD18F226BC}" presName="c1text" presStyleLbl="node1" presStyleIdx="0" presStyleCnt="3">
        <dgm:presLayoutVars>
          <dgm:bulletEnabled val="1"/>
        </dgm:presLayoutVars>
      </dgm:prSet>
      <dgm:spPr/>
    </dgm:pt>
    <dgm:pt modelId="{65F507A5-FEEF-4019-9EBB-75277FB54137}" type="pres">
      <dgm:prSet presAssocID="{68B17312-4B32-44F1-84C6-34FD18F226BC}" presName="comp2" presStyleCnt="0"/>
      <dgm:spPr/>
    </dgm:pt>
    <dgm:pt modelId="{3300ABE9-9771-42F4-84CD-643F6EE811B2}" type="pres">
      <dgm:prSet presAssocID="{68B17312-4B32-44F1-84C6-34FD18F226BC}" presName="circle2" presStyleLbl="node1" presStyleIdx="1" presStyleCnt="3"/>
      <dgm:spPr/>
    </dgm:pt>
    <dgm:pt modelId="{E92EDF61-4FE5-47B1-81DF-49D2F609C276}" type="pres">
      <dgm:prSet presAssocID="{68B17312-4B32-44F1-84C6-34FD18F226BC}" presName="c2text" presStyleLbl="node1" presStyleIdx="1" presStyleCnt="3">
        <dgm:presLayoutVars>
          <dgm:bulletEnabled val="1"/>
        </dgm:presLayoutVars>
      </dgm:prSet>
      <dgm:spPr/>
    </dgm:pt>
    <dgm:pt modelId="{2AAC1603-30DC-4B02-B776-3177350EA867}" type="pres">
      <dgm:prSet presAssocID="{68B17312-4B32-44F1-84C6-34FD18F226BC}" presName="comp3" presStyleCnt="0"/>
      <dgm:spPr/>
    </dgm:pt>
    <dgm:pt modelId="{B459DC75-552C-4E27-8C90-046C85BE29ED}" type="pres">
      <dgm:prSet presAssocID="{68B17312-4B32-44F1-84C6-34FD18F226BC}" presName="circle3" presStyleLbl="node1" presStyleIdx="2" presStyleCnt="3"/>
      <dgm:spPr/>
    </dgm:pt>
    <dgm:pt modelId="{B9380956-567A-49B8-A7DA-6190ED808DB8}" type="pres">
      <dgm:prSet presAssocID="{68B17312-4B32-44F1-84C6-34FD18F226BC}" presName="c3text" presStyleLbl="node1" presStyleIdx="2" presStyleCnt="3">
        <dgm:presLayoutVars>
          <dgm:bulletEnabled val="1"/>
        </dgm:presLayoutVars>
      </dgm:prSet>
      <dgm:spPr/>
    </dgm:pt>
  </dgm:ptLst>
  <dgm:cxnLst>
    <dgm:cxn modelId="{6AC9B73D-1F45-4D66-B13B-9A5AAF030626}" srcId="{68B17312-4B32-44F1-84C6-34FD18F226BC}" destId="{DE698C74-ACF3-4624-BA43-4396DFE358D4}" srcOrd="0" destOrd="0" parTransId="{EA131777-01D9-4B8E-BD61-77ECE0F7DE6B}" sibTransId="{B5F9A2CF-90D3-4604-BB6D-5AED93E8BD40}"/>
    <dgm:cxn modelId="{5585B44B-C7CE-45BE-8E26-0A1E4C291B37}" srcId="{68B17312-4B32-44F1-84C6-34FD18F226BC}" destId="{A4A8FE8F-3442-488A-BF5B-C321AAEE462A}" srcOrd="2" destOrd="0" parTransId="{DE00B965-A897-4100-AC43-66D9E22C7E95}" sibTransId="{00C9E6B9-5CF4-4478-B356-D474F826C9BC}"/>
    <dgm:cxn modelId="{95982C60-4076-4A0C-9C6F-ED4FC3A8E9A2}" type="presOf" srcId="{A4A8FE8F-3442-488A-BF5B-C321AAEE462A}" destId="{B459DC75-552C-4E27-8C90-046C85BE29ED}" srcOrd="0" destOrd="0" presId="urn:microsoft.com/office/officeart/2005/8/layout/venn2"/>
    <dgm:cxn modelId="{9F47CD63-2D6F-476C-8D8C-314D677093BD}" type="presOf" srcId="{68B17312-4B32-44F1-84C6-34FD18F226BC}" destId="{5423AA27-D3C1-4F5B-9362-7950C521AEC4}" srcOrd="0" destOrd="0" presId="urn:microsoft.com/office/officeart/2005/8/layout/venn2"/>
    <dgm:cxn modelId="{9FA9ACA4-10F5-4B50-8CDF-2A473F639BFD}" type="presOf" srcId="{DE698C74-ACF3-4624-BA43-4396DFE358D4}" destId="{F5F116F4-D960-499C-A2F2-F015B751D341}" srcOrd="1" destOrd="0" presId="urn:microsoft.com/office/officeart/2005/8/layout/venn2"/>
    <dgm:cxn modelId="{5499F8A6-937C-475B-B104-4021687B5F82}" type="presOf" srcId="{DE698C74-ACF3-4624-BA43-4396DFE358D4}" destId="{793D4656-1808-45D7-89B3-DA616DE2F77C}" srcOrd="0" destOrd="0" presId="urn:microsoft.com/office/officeart/2005/8/layout/venn2"/>
    <dgm:cxn modelId="{C3A01BBF-EF4F-4703-8B8F-F8BA1CD78D13}" type="presOf" srcId="{D34723E5-9BFD-4623-BE8C-ADB6F1A79A8C}" destId="{3300ABE9-9771-42F4-84CD-643F6EE811B2}" srcOrd="0" destOrd="0" presId="urn:microsoft.com/office/officeart/2005/8/layout/venn2"/>
    <dgm:cxn modelId="{FC5F66D0-54F1-47B5-8E39-BE9C93E1F3BE}" type="presOf" srcId="{D34723E5-9BFD-4623-BE8C-ADB6F1A79A8C}" destId="{E92EDF61-4FE5-47B1-81DF-49D2F609C276}" srcOrd="1" destOrd="0" presId="urn:microsoft.com/office/officeart/2005/8/layout/venn2"/>
    <dgm:cxn modelId="{76DA99D4-E52B-44E2-A1E7-590E7A844D88}" srcId="{68B17312-4B32-44F1-84C6-34FD18F226BC}" destId="{D34723E5-9BFD-4623-BE8C-ADB6F1A79A8C}" srcOrd="1" destOrd="0" parTransId="{3B18B921-915F-45DE-B39B-B8E8C0DD7057}" sibTransId="{45EE2F3F-6DC4-40FA-88BB-258ADB0CF219}"/>
    <dgm:cxn modelId="{4CBBB7E4-AF78-4C16-A19B-39D8B0F141CA}" type="presOf" srcId="{A4A8FE8F-3442-488A-BF5B-C321AAEE462A}" destId="{B9380956-567A-49B8-A7DA-6190ED808DB8}" srcOrd="1" destOrd="0" presId="urn:microsoft.com/office/officeart/2005/8/layout/venn2"/>
    <dgm:cxn modelId="{DAD495F8-4928-4778-B5BD-CD4A0095285E}" type="presParOf" srcId="{5423AA27-D3C1-4F5B-9362-7950C521AEC4}" destId="{D961ED73-13DE-4C1E-BC7E-9A70D3EF910C}" srcOrd="0" destOrd="0" presId="urn:microsoft.com/office/officeart/2005/8/layout/venn2"/>
    <dgm:cxn modelId="{7724AA0F-1D2D-4325-BF56-7E79DD15E42B}" type="presParOf" srcId="{D961ED73-13DE-4C1E-BC7E-9A70D3EF910C}" destId="{793D4656-1808-45D7-89B3-DA616DE2F77C}" srcOrd="0" destOrd="0" presId="urn:microsoft.com/office/officeart/2005/8/layout/venn2"/>
    <dgm:cxn modelId="{10608AF5-AF76-4E9B-92F1-0A0F2D3D3B55}" type="presParOf" srcId="{D961ED73-13DE-4C1E-BC7E-9A70D3EF910C}" destId="{F5F116F4-D960-499C-A2F2-F015B751D341}" srcOrd="1" destOrd="0" presId="urn:microsoft.com/office/officeart/2005/8/layout/venn2"/>
    <dgm:cxn modelId="{63D76088-6797-4B16-965A-531769AA7C48}" type="presParOf" srcId="{5423AA27-D3C1-4F5B-9362-7950C521AEC4}" destId="{65F507A5-FEEF-4019-9EBB-75277FB54137}" srcOrd="1" destOrd="0" presId="urn:microsoft.com/office/officeart/2005/8/layout/venn2"/>
    <dgm:cxn modelId="{779451FA-9B4B-414F-9C9D-8BB87B239A1B}" type="presParOf" srcId="{65F507A5-FEEF-4019-9EBB-75277FB54137}" destId="{3300ABE9-9771-42F4-84CD-643F6EE811B2}" srcOrd="0" destOrd="0" presId="urn:microsoft.com/office/officeart/2005/8/layout/venn2"/>
    <dgm:cxn modelId="{605FAB1D-2D33-4F6C-AC9F-5F57AC43F7D1}" type="presParOf" srcId="{65F507A5-FEEF-4019-9EBB-75277FB54137}" destId="{E92EDF61-4FE5-47B1-81DF-49D2F609C276}" srcOrd="1" destOrd="0" presId="urn:microsoft.com/office/officeart/2005/8/layout/venn2"/>
    <dgm:cxn modelId="{97B91B11-921C-4933-A333-A75F2F564C72}" type="presParOf" srcId="{5423AA27-D3C1-4F5B-9362-7950C521AEC4}" destId="{2AAC1603-30DC-4B02-B776-3177350EA867}" srcOrd="2" destOrd="0" presId="urn:microsoft.com/office/officeart/2005/8/layout/venn2"/>
    <dgm:cxn modelId="{32680401-7D64-4477-B230-C41E93E81998}" type="presParOf" srcId="{2AAC1603-30DC-4B02-B776-3177350EA867}" destId="{B459DC75-552C-4E27-8C90-046C85BE29ED}" srcOrd="0" destOrd="0" presId="urn:microsoft.com/office/officeart/2005/8/layout/venn2"/>
    <dgm:cxn modelId="{A4C6F4BF-FF8B-4CD4-9960-65CF05B62C1F}" type="presParOf" srcId="{2AAC1603-30DC-4B02-B776-3177350EA867}" destId="{B9380956-567A-49B8-A7DA-6190ED808DB8}"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4656-1808-45D7-89B3-DA616DE2F77C}">
      <dsp:nvSpPr>
        <dsp:cNvPr id="0" name=""/>
        <dsp:cNvSpPr/>
      </dsp:nvSpPr>
      <dsp:spPr>
        <a:xfrm>
          <a:off x="1354666" y="0"/>
          <a:ext cx="5418667" cy="54186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Systems of Power and Oppression</a:t>
          </a:r>
        </a:p>
      </dsp:txBody>
      <dsp:txXfrm>
        <a:off x="3117087" y="270933"/>
        <a:ext cx="1893824" cy="812800"/>
      </dsp:txXfrm>
    </dsp:sp>
    <dsp:sp modelId="{3300ABE9-9771-42F4-84CD-643F6EE811B2}">
      <dsp:nvSpPr>
        <dsp:cNvPr id="0" name=""/>
        <dsp:cNvSpPr/>
      </dsp:nvSpPr>
      <dsp:spPr>
        <a:xfrm>
          <a:off x="2031999" y="1354666"/>
          <a:ext cx="4064000" cy="406400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Social Determinants of Health</a:t>
          </a:r>
        </a:p>
      </dsp:txBody>
      <dsp:txXfrm>
        <a:off x="3117087" y="1608666"/>
        <a:ext cx="1893824" cy="762000"/>
      </dsp:txXfrm>
    </dsp:sp>
    <dsp:sp modelId="{B459DC75-552C-4E27-8C90-046C85BE29ED}">
      <dsp:nvSpPr>
        <dsp:cNvPr id="0" name=""/>
        <dsp:cNvSpPr/>
      </dsp:nvSpPr>
      <dsp:spPr>
        <a:xfrm>
          <a:off x="2709333" y="2709333"/>
          <a:ext cx="2709333" cy="270933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 factors and behaviors</a:t>
          </a:r>
        </a:p>
      </dsp:txBody>
      <dsp:txXfrm>
        <a:off x="3106105" y="3386666"/>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1136A-9D6E-4F5A-86DB-6F722FE39E4B}"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F0D2A-27EE-4042-9CF3-A549A06224DD}" type="slidenum">
              <a:rPr lang="en-US" smtClean="0"/>
              <a:t>‹#›</a:t>
            </a:fld>
            <a:endParaRPr lang="en-US"/>
          </a:p>
        </p:txBody>
      </p:sp>
    </p:spTree>
    <p:extLst>
      <p:ext uri="{BB962C8B-B14F-4D97-AF65-F5344CB8AC3E}">
        <p14:creationId xmlns:p14="http://schemas.microsoft.com/office/powerpoint/2010/main" val="225610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nchs/data/nhis/earlyrelease/insur20211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nchs/data/nhis/earlyrelease/insur20190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nchs/data/nhis/earlyrelease/insur201905.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Health and Human Services. (May 16</a:t>
            </a:r>
            <a:r>
              <a:rPr lang="en-US" baseline="30000" dirty="0"/>
              <a:t>th</a:t>
            </a:r>
            <a:r>
              <a:rPr lang="en-US" dirty="0"/>
              <a:t>, 2022). 5 Social Determinants of Health in Healthy People 2030. YouTube. https://</a:t>
            </a:r>
            <a:r>
              <a:rPr lang="en-US" dirty="0" err="1"/>
              <a:t>www.youtube.com</a:t>
            </a:r>
            <a:r>
              <a:rPr lang="en-US" dirty="0"/>
              <a:t>/</a:t>
            </a:r>
            <a:r>
              <a:rPr lang="en-US" dirty="0" err="1"/>
              <a:t>watch?v</a:t>
            </a:r>
            <a:r>
              <a:rPr lang="en-US" dirty="0"/>
              <a:t>=2UK7NrHOsmA&amp;t=152s</a:t>
            </a:r>
          </a:p>
        </p:txBody>
      </p:sp>
      <p:sp>
        <p:nvSpPr>
          <p:cNvPr id="4" name="Slide Number Placeholder 3"/>
          <p:cNvSpPr>
            <a:spLocks noGrp="1"/>
          </p:cNvSpPr>
          <p:nvPr>
            <p:ph type="sldNum" sz="quarter" idx="5"/>
          </p:nvPr>
        </p:nvSpPr>
        <p:spPr/>
        <p:txBody>
          <a:bodyPr/>
          <a:lstStyle/>
          <a:p>
            <a:fld id="{272F0D2A-27EE-4042-9CF3-A549A06224DD}" type="slidenum">
              <a:rPr lang="en-US" smtClean="0"/>
              <a:t>3</a:t>
            </a:fld>
            <a:endParaRPr lang="en-US"/>
          </a:p>
        </p:txBody>
      </p:sp>
    </p:spTree>
    <p:extLst>
      <p:ext uri="{BB962C8B-B14F-4D97-AF65-F5344CB8AC3E}">
        <p14:creationId xmlns:p14="http://schemas.microsoft.com/office/powerpoint/2010/main" val="216833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COVID and entry into the healthcare system</a:t>
            </a:r>
          </a:p>
          <a:p>
            <a:r>
              <a:rPr lang="en-US" dirty="0"/>
              <a:t>--where is testing available</a:t>
            </a:r>
          </a:p>
          <a:p>
            <a:r>
              <a:rPr lang="en-US" dirty="0"/>
              <a:t>--what are costs of care and tests</a:t>
            </a:r>
          </a:p>
          <a:p>
            <a:r>
              <a:rPr lang="en-US" dirty="0"/>
              <a:t>--who has access</a:t>
            </a:r>
          </a:p>
          <a:p>
            <a:r>
              <a:rPr lang="en-US" dirty="0"/>
              <a:t>Relationship of rationing to care to age, weight, co-morbidities</a:t>
            </a:r>
            <a:r>
              <a:rPr lang="en-US" dirty="0">
                <a:sym typeface="Wingdings" panose="05000000000000000000" pitchFamily="2" charset="2"/>
              </a:rPr>
              <a:t> why some communities are disproportionately impacted</a:t>
            </a:r>
            <a:endParaRPr lang="en-US" dirty="0"/>
          </a:p>
        </p:txBody>
      </p:sp>
      <p:sp>
        <p:nvSpPr>
          <p:cNvPr id="4" name="Slide Number Placeholder 3"/>
          <p:cNvSpPr>
            <a:spLocks noGrp="1"/>
          </p:cNvSpPr>
          <p:nvPr>
            <p:ph type="sldNum" sz="quarter" idx="5"/>
          </p:nvPr>
        </p:nvSpPr>
        <p:spPr/>
        <p:txBody>
          <a:bodyPr/>
          <a:lstStyle/>
          <a:p>
            <a:fld id="{272F0D2A-27EE-4042-9CF3-A549A06224DD}" type="slidenum">
              <a:rPr lang="en-US" smtClean="0"/>
              <a:t>12</a:t>
            </a:fld>
            <a:endParaRPr lang="en-US"/>
          </a:p>
        </p:txBody>
      </p:sp>
    </p:spTree>
    <p:extLst>
      <p:ext uri="{BB962C8B-B14F-4D97-AF65-F5344CB8AC3E}">
        <p14:creationId xmlns:p14="http://schemas.microsoft.com/office/powerpoint/2010/main" val="348845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Literacy– including level of education and ability status (</a:t>
            </a:r>
            <a:r>
              <a:rPr lang="en-US" dirty="0" err="1"/>
              <a:t>eg</a:t>
            </a:r>
            <a:r>
              <a:rPr lang="en-US" dirty="0"/>
              <a:t> dyslexia, visual impairment, </a:t>
            </a:r>
            <a:r>
              <a:rPr lang="en-US" dirty="0" err="1"/>
              <a:t>etc</a:t>
            </a:r>
            <a:r>
              <a:rPr lang="en-US" dirty="0"/>
              <a:t>)</a:t>
            </a:r>
          </a:p>
          <a:p>
            <a:r>
              <a:rPr lang="en-US" dirty="0"/>
              <a:t>Language– lack of appropriate materials; appointment lengths unchanged whether or not using an interpreter</a:t>
            </a:r>
          </a:p>
          <a:p>
            <a:r>
              <a:rPr lang="en-US" dirty="0"/>
              <a:t>Study: among individuals with low health literacy, only 35% could demonstrate what was meant by the phrasing “take 2 tablets by mouth twice daily”)</a:t>
            </a:r>
          </a:p>
        </p:txBody>
      </p:sp>
      <p:sp>
        <p:nvSpPr>
          <p:cNvPr id="4" name="Slide Number Placeholder 3"/>
          <p:cNvSpPr>
            <a:spLocks noGrp="1"/>
          </p:cNvSpPr>
          <p:nvPr>
            <p:ph type="sldNum" sz="quarter" idx="5"/>
          </p:nvPr>
        </p:nvSpPr>
        <p:spPr/>
        <p:txBody>
          <a:bodyPr/>
          <a:lstStyle/>
          <a:p>
            <a:fld id="{272F0D2A-27EE-4042-9CF3-A549A06224DD}" type="slidenum">
              <a:rPr lang="en-US" smtClean="0"/>
              <a:t>13</a:t>
            </a:fld>
            <a:endParaRPr lang="en-US"/>
          </a:p>
        </p:txBody>
      </p:sp>
    </p:spTree>
    <p:extLst>
      <p:ext uri="{BB962C8B-B14F-4D97-AF65-F5344CB8AC3E}">
        <p14:creationId xmlns:p14="http://schemas.microsoft.com/office/powerpoint/2010/main" val="121040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breaking into small groups: </a:t>
            </a:r>
          </a:p>
          <a:p>
            <a:r>
              <a:rPr lang="en-US" dirty="0"/>
              <a:t>Each group will be assigned to consider one of the five core </a:t>
            </a:r>
            <a:r>
              <a:rPr lang="en-US" dirty="0" err="1"/>
              <a:t>SDoH</a:t>
            </a:r>
            <a:r>
              <a:rPr lang="en-US" dirty="0"/>
              <a:t>. </a:t>
            </a:r>
          </a:p>
          <a:p>
            <a:r>
              <a:rPr lang="en-US" dirty="0"/>
              <a:t>After time for independent work, groups will reconvene and present to each other on what they have discovered.</a:t>
            </a:r>
          </a:p>
        </p:txBody>
      </p:sp>
      <p:sp>
        <p:nvSpPr>
          <p:cNvPr id="4" name="Slide Number Placeholder 3"/>
          <p:cNvSpPr>
            <a:spLocks noGrp="1"/>
          </p:cNvSpPr>
          <p:nvPr>
            <p:ph type="sldNum" sz="quarter" idx="5"/>
          </p:nvPr>
        </p:nvSpPr>
        <p:spPr/>
        <p:txBody>
          <a:bodyPr/>
          <a:lstStyle/>
          <a:p>
            <a:fld id="{272F0D2A-27EE-4042-9CF3-A549A06224DD}" type="slidenum">
              <a:rPr lang="en-US" smtClean="0"/>
              <a:t>14</a:t>
            </a:fld>
            <a:endParaRPr lang="en-US"/>
          </a:p>
        </p:txBody>
      </p:sp>
    </p:spTree>
    <p:extLst>
      <p:ext uri="{BB962C8B-B14F-4D97-AF65-F5344CB8AC3E}">
        <p14:creationId xmlns:p14="http://schemas.microsoft.com/office/powerpoint/2010/main" val="200584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 People 2030 from the CDC identifies five core areas of the </a:t>
            </a:r>
            <a:r>
              <a:rPr lang="en-US" dirty="0" err="1"/>
              <a:t>SDoH</a:t>
            </a:r>
            <a:r>
              <a:rPr lang="en-US" dirty="0"/>
              <a:t>. There are other frameworks with slight variations, but for sake of ease, we will use the CDC framework because it will allow us to do some small group work together</a:t>
            </a:r>
          </a:p>
          <a:p>
            <a:endParaRPr lang="en-US" dirty="0"/>
          </a:p>
          <a:p>
            <a:pPr marL="971550" lvl="1" indent="-514350">
              <a:buFont typeface="+mj-lt"/>
              <a:buAutoNum type="arabicPeriod"/>
            </a:pPr>
            <a:r>
              <a:rPr lang="en-US" sz="2800" dirty="0"/>
              <a:t>Economic Stability</a:t>
            </a:r>
          </a:p>
          <a:p>
            <a:pPr marL="971550" lvl="1" indent="-514350">
              <a:buFont typeface="+mj-lt"/>
              <a:buAutoNum type="arabicPeriod"/>
            </a:pPr>
            <a:r>
              <a:rPr lang="en-US" sz="2800" dirty="0"/>
              <a:t>Education</a:t>
            </a:r>
          </a:p>
          <a:p>
            <a:pPr marL="971550" lvl="1" indent="-514350">
              <a:buFont typeface="+mj-lt"/>
              <a:buAutoNum type="arabicPeriod"/>
            </a:pPr>
            <a:r>
              <a:rPr lang="en-US" sz="2800" dirty="0"/>
              <a:t>Social &amp; Community Context</a:t>
            </a:r>
          </a:p>
          <a:p>
            <a:pPr marL="971550" lvl="1" indent="-514350">
              <a:buFont typeface="+mj-lt"/>
              <a:buAutoNum type="arabicPeriod"/>
            </a:pPr>
            <a:r>
              <a:rPr lang="en-US" sz="2800" dirty="0"/>
              <a:t>Neighborhood and Built Environment</a:t>
            </a:r>
          </a:p>
          <a:p>
            <a:pPr marL="971550" lvl="1" indent="-514350">
              <a:buFont typeface="+mj-lt"/>
              <a:buAutoNum type="arabicPeriod"/>
            </a:pPr>
            <a:r>
              <a:rPr lang="en-US" sz="2800" dirty="0"/>
              <a:t>Health and Healthcare</a:t>
            </a:r>
          </a:p>
          <a:p>
            <a:endParaRPr lang="en-US" dirty="0"/>
          </a:p>
        </p:txBody>
      </p:sp>
      <p:sp>
        <p:nvSpPr>
          <p:cNvPr id="4" name="Slide Number Placeholder 3"/>
          <p:cNvSpPr>
            <a:spLocks noGrp="1"/>
          </p:cNvSpPr>
          <p:nvPr>
            <p:ph type="sldNum" sz="quarter" idx="5"/>
          </p:nvPr>
        </p:nvSpPr>
        <p:spPr/>
        <p:txBody>
          <a:bodyPr/>
          <a:lstStyle/>
          <a:p>
            <a:fld id="{272F0D2A-27EE-4042-9CF3-A549A06224DD}" type="slidenum">
              <a:rPr lang="en-US" smtClean="0"/>
              <a:t>4</a:t>
            </a:fld>
            <a:endParaRPr lang="en-US"/>
          </a:p>
        </p:txBody>
      </p:sp>
    </p:spTree>
    <p:extLst>
      <p:ext uri="{BB962C8B-B14F-4D97-AF65-F5344CB8AC3E}">
        <p14:creationId xmlns:p14="http://schemas.microsoft.com/office/powerpoint/2010/main" val="411492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some models include a third layer, called “social determinants of equity” or “structural determinants of health”.  These terms generally refer to systems of power and oppression that shape the socioeconomic and political context, that in turn impact the social determinants of health.</a:t>
            </a:r>
          </a:p>
          <a:p>
            <a:endParaRPr lang="en-US" dirty="0"/>
          </a:p>
          <a:p>
            <a:r>
              <a:rPr lang="en-US" dirty="0"/>
              <a:t>We will spend the bulk of this curriculum exploring these so-called determinants of equity.  However, it requires more context!  Much of medical training is focused on individual behaviors, when largely social determinants of health and social determinants of equity shape health outcomes</a:t>
            </a:r>
          </a:p>
        </p:txBody>
      </p:sp>
      <p:sp>
        <p:nvSpPr>
          <p:cNvPr id="4" name="Slide Number Placeholder 3"/>
          <p:cNvSpPr>
            <a:spLocks noGrp="1"/>
          </p:cNvSpPr>
          <p:nvPr>
            <p:ph type="sldNum" sz="quarter" idx="5"/>
          </p:nvPr>
        </p:nvSpPr>
        <p:spPr/>
        <p:txBody>
          <a:bodyPr/>
          <a:lstStyle/>
          <a:p>
            <a:fld id="{272F0D2A-27EE-4042-9CF3-A549A06224DD}" type="slidenum">
              <a:rPr lang="en-US" smtClean="0"/>
              <a:t>5</a:t>
            </a:fld>
            <a:endParaRPr lang="en-US"/>
          </a:p>
        </p:txBody>
      </p:sp>
    </p:spTree>
    <p:extLst>
      <p:ext uri="{BB962C8B-B14F-4D97-AF65-F5344CB8AC3E}">
        <p14:creationId xmlns:p14="http://schemas.microsoft.com/office/powerpoint/2010/main" val="303051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breaking into small groups: </a:t>
            </a:r>
          </a:p>
          <a:p>
            <a:r>
              <a:rPr lang="en-US" dirty="0"/>
              <a:t>Each group will be assigned to consider one of the five core </a:t>
            </a:r>
            <a:r>
              <a:rPr lang="en-US" dirty="0" err="1"/>
              <a:t>SDoH</a:t>
            </a:r>
            <a:r>
              <a:rPr lang="en-US" dirty="0"/>
              <a:t>. </a:t>
            </a:r>
          </a:p>
          <a:p>
            <a:r>
              <a:rPr lang="en-US" dirty="0"/>
              <a:t>After time for independent work, groups will reconvene and present to each other on what they have discovered.</a:t>
            </a:r>
          </a:p>
        </p:txBody>
      </p:sp>
      <p:sp>
        <p:nvSpPr>
          <p:cNvPr id="4" name="Slide Number Placeholder 3"/>
          <p:cNvSpPr>
            <a:spLocks noGrp="1"/>
          </p:cNvSpPr>
          <p:nvPr>
            <p:ph type="sldNum" sz="quarter" idx="5"/>
          </p:nvPr>
        </p:nvSpPr>
        <p:spPr/>
        <p:txBody>
          <a:bodyPr/>
          <a:lstStyle/>
          <a:p>
            <a:fld id="{272F0D2A-27EE-4042-9CF3-A549A06224DD}" type="slidenum">
              <a:rPr lang="en-US" smtClean="0"/>
              <a:t>6</a:t>
            </a:fld>
            <a:endParaRPr lang="en-US"/>
          </a:p>
        </p:txBody>
      </p:sp>
    </p:spTree>
    <p:extLst>
      <p:ext uri="{BB962C8B-B14F-4D97-AF65-F5344CB8AC3E}">
        <p14:creationId xmlns:p14="http://schemas.microsoft.com/office/powerpoint/2010/main" val="210015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some examples of things using “health care” as an </a:t>
            </a:r>
            <a:r>
              <a:rPr lang="en-US" dirty="0" err="1"/>
              <a:t>SDoH</a:t>
            </a:r>
            <a:r>
              <a:rPr lang="en-US" dirty="0"/>
              <a:t> that you might bring back to the group.  Please notice these are very rough, cut and paste pictures, that sort of thing– not requiring any amazing slide artistry! Your group may make slides if you wish, or just take notes to share verbally.  You are NOT expected to have the amount of information in this example; this is just meant to provide a broad array of things you might find and report 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Above info from the Robert Wood Johnson Foundation. </a:t>
            </a:r>
            <a:r>
              <a:rPr lang="en-US" sz="1200" kern="1200" dirty="0" err="1">
                <a:solidFill>
                  <a:schemeClr val="tx1"/>
                </a:solidFill>
                <a:effectLst/>
                <a:latin typeface="+mn-lt"/>
                <a:ea typeface="+mn-ea"/>
                <a:cs typeface="+mn-cs"/>
              </a:rPr>
              <a:t>Acording</a:t>
            </a:r>
            <a:r>
              <a:rPr lang="en-US" sz="1200" kern="1200" dirty="0">
                <a:solidFill>
                  <a:schemeClr val="tx1"/>
                </a:solidFill>
                <a:effectLst/>
                <a:latin typeface="+mn-lt"/>
                <a:ea typeface="+mn-ea"/>
                <a:cs typeface="+mn-cs"/>
              </a:rPr>
              <a:t> to research done at the Robert Wood Johnson foundation, clinical care only accounts for about a 20% role in impacting health outcomes, with a 30% role played by patient behaviors, and the remaining </a:t>
            </a:r>
            <a:r>
              <a:rPr lang="en-US" sz="1200" i="1" u="sng" kern="12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accounted for by upstream influences of social &amp; economic factors (40%) and the physical environment (10%)</a:t>
            </a:r>
            <a:endParaRPr lang="en-US" dirty="0"/>
          </a:p>
          <a:p>
            <a:endParaRPr lang="en-US" dirty="0"/>
          </a:p>
        </p:txBody>
      </p:sp>
      <p:sp>
        <p:nvSpPr>
          <p:cNvPr id="4" name="Slide Number Placeholder 3"/>
          <p:cNvSpPr>
            <a:spLocks noGrp="1"/>
          </p:cNvSpPr>
          <p:nvPr>
            <p:ph type="sldNum" sz="quarter" idx="5"/>
          </p:nvPr>
        </p:nvSpPr>
        <p:spPr/>
        <p:txBody>
          <a:bodyPr/>
          <a:lstStyle/>
          <a:p>
            <a:fld id="{272F0D2A-27EE-4042-9CF3-A549A06224DD}" type="slidenum">
              <a:rPr lang="en-US" smtClean="0"/>
              <a:t>7</a:t>
            </a:fld>
            <a:endParaRPr lang="en-US"/>
          </a:p>
        </p:txBody>
      </p:sp>
    </p:spTree>
    <p:extLst>
      <p:ext uri="{BB962C8B-B14F-4D97-AF65-F5344CB8AC3E}">
        <p14:creationId xmlns:p14="http://schemas.microsoft.com/office/powerpoint/2010/main" val="401628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patients are unable to engage in the healthcare system, they never even have a chance to be part of the diagnostic process.  This is an image from the National Academies of Science report on diagnostic error. The report focuses primarily on the “circle” part of this diagram and rightwards.</a:t>
            </a:r>
          </a:p>
        </p:txBody>
      </p:sp>
      <p:sp>
        <p:nvSpPr>
          <p:cNvPr id="4" name="Slide Number Placeholder 3"/>
          <p:cNvSpPr>
            <a:spLocks noGrp="1"/>
          </p:cNvSpPr>
          <p:nvPr>
            <p:ph type="sldNum" sz="quarter" idx="5"/>
          </p:nvPr>
        </p:nvSpPr>
        <p:spPr/>
        <p:txBody>
          <a:bodyPr/>
          <a:lstStyle/>
          <a:p>
            <a:fld id="{272F0D2A-27EE-4042-9CF3-A549A06224DD}" type="slidenum">
              <a:rPr lang="en-US" smtClean="0"/>
              <a:t>8</a:t>
            </a:fld>
            <a:endParaRPr lang="en-US"/>
          </a:p>
        </p:txBody>
      </p:sp>
    </p:spTree>
    <p:extLst>
      <p:ext uri="{BB962C8B-B14F-4D97-AF65-F5344CB8AC3E}">
        <p14:creationId xmlns:p14="http://schemas.microsoft.com/office/powerpoint/2010/main" val="102284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1" i="0" u="none" strike="noStrike" kern="1200" dirty="0">
                <a:solidFill>
                  <a:schemeClr val="tx1"/>
                </a:solidFill>
                <a:effectLst/>
                <a:latin typeface="+mn-lt"/>
                <a:ea typeface="+mn-ea"/>
                <a:cs typeface="+mn-cs"/>
              </a:rPr>
              <a:t>Robin A. Cohen, Ph.D., Michael E. Martinez, M.P.H., M.H.S.A., Amy E. Cha, Ph.D., M.P.H., and Emily P. </a:t>
            </a:r>
            <a:r>
              <a:rPr lang="en-US" sz="1200" b="1" i="0" u="none" strike="noStrike" kern="1200" dirty="0" err="1">
                <a:solidFill>
                  <a:schemeClr val="tx1"/>
                </a:solidFill>
                <a:effectLst/>
                <a:latin typeface="+mn-lt"/>
                <a:ea typeface="+mn-ea"/>
                <a:cs typeface="+mn-cs"/>
              </a:rPr>
              <a:t>Terlizzi</a:t>
            </a:r>
            <a:r>
              <a:rPr lang="en-US" sz="1200" b="1" i="0" u="none" strike="noStrike" kern="1200" dirty="0">
                <a:solidFill>
                  <a:schemeClr val="tx1"/>
                </a:solidFill>
                <a:effectLst/>
                <a:latin typeface="+mn-lt"/>
                <a:ea typeface="+mn-ea"/>
                <a:cs typeface="+mn-cs"/>
              </a:rPr>
              <a:t>, M.P.H. (2021, November). Health Insurance Coverage: Early Release of Estimates From the National Health Interview Survey, January–June 2021. </a:t>
            </a:r>
            <a:r>
              <a:rPr lang="en-US" sz="1200" b="1" i="0" u="sng" strike="noStrike" kern="1200" dirty="0">
                <a:solidFill>
                  <a:schemeClr val="tx1"/>
                </a:solidFill>
                <a:effectLst/>
                <a:latin typeface="+mn-lt"/>
                <a:ea typeface="+mn-ea"/>
                <a:cs typeface="+mn-cs"/>
                <a:hlinkClick r:id="rId3"/>
              </a:rPr>
              <a:t>https://www.cdc.gov/nchs/data/nhis/earlyrelease/insur202111.pdf</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72F0D2A-27EE-4042-9CF3-A549A06224DD}" type="slidenum">
              <a:rPr lang="en-US" smtClean="0"/>
              <a:t>9</a:t>
            </a:fld>
            <a:endParaRPr lang="en-US"/>
          </a:p>
        </p:txBody>
      </p:sp>
    </p:spTree>
    <p:extLst>
      <p:ext uri="{BB962C8B-B14F-4D97-AF65-F5344CB8AC3E}">
        <p14:creationId xmlns:p14="http://schemas.microsoft.com/office/powerpoint/2010/main" val="22716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Source:</a:t>
            </a:r>
            <a:r>
              <a:rPr lang="en-US" dirty="0" err="1">
                <a:hlinkClick r:id="rId3"/>
              </a:rPr>
              <a:t>Health</a:t>
            </a:r>
            <a:r>
              <a:rPr lang="en-US" dirty="0">
                <a:hlinkClick r:id="rId3"/>
              </a:rPr>
              <a:t> Insurance Coverage: Early Release of Estimates From the National Health Interview Survey, 2018, tables I, II pdf icon[PDF – 648 KB]</a:t>
            </a:r>
            <a:endParaRPr lang="en-US" dirty="0"/>
          </a:p>
          <a:p>
            <a:endParaRPr lang="en-US" dirty="0"/>
          </a:p>
        </p:txBody>
      </p:sp>
      <p:sp>
        <p:nvSpPr>
          <p:cNvPr id="4" name="Slide Number Placeholder 3"/>
          <p:cNvSpPr>
            <a:spLocks noGrp="1"/>
          </p:cNvSpPr>
          <p:nvPr>
            <p:ph type="sldNum" sz="quarter" idx="5"/>
          </p:nvPr>
        </p:nvSpPr>
        <p:spPr/>
        <p:txBody>
          <a:bodyPr/>
          <a:lstStyle/>
          <a:p>
            <a:fld id="{272F0D2A-27EE-4042-9CF3-A549A06224DD}" type="slidenum">
              <a:rPr lang="en-US" smtClean="0"/>
              <a:t>10</a:t>
            </a:fld>
            <a:endParaRPr lang="en-US"/>
          </a:p>
        </p:txBody>
      </p:sp>
    </p:spTree>
    <p:extLst>
      <p:ext uri="{BB962C8B-B14F-4D97-AF65-F5344CB8AC3E}">
        <p14:creationId xmlns:p14="http://schemas.microsoft.com/office/powerpoint/2010/main" val="380515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Source:</a:t>
            </a:r>
            <a:r>
              <a:rPr lang="en-US" dirty="0" err="1">
                <a:hlinkClick r:id="rId3"/>
              </a:rPr>
              <a:t>Health</a:t>
            </a:r>
            <a:r>
              <a:rPr lang="en-US" dirty="0">
                <a:hlinkClick r:id="rId3"/>
              </a:rPr>
              <a:t> Insurance Coverage: Early Release of Estimates From the National Health Interview Survey, 2018, tables I, II pdf icon[PDF – 648 KB]</a:t>
            </a:r>
            <a:endParaRPr lang="en-US" dirty="0"/>
          </a:p>
          <a:p>
            <a:endParaRPr lang="en-US" dirty="0"/>
          </a:p>
        </p:txBody>
      </p:sp>
      <p:sp>
        <p:nvSpPr>
          <p:cNvPr id="4" name="Slide Number Placeholder 3"/>
          <p:cNvSpPr>
            <a:spLocks noGrp="1"/>
          </p:cNvSpPr>
          <p:nvPr>
            <p:ph type="sldNum" sz="quarter" idx="5"/>
          </p:nvPr>
        </p:nvSpPr>
        <p:spPr/>
        <p:txBody>
          <a:bodyPr/>
          <a:lstStyle/>
          <a:p>
            <a:fld id="{272F0D2A-27EE-4042-9CF3-A549A06224DD}" type="slidenum">
              <a:rPr lang="en-US" smtClean="0"/>
              <a:t>11</a:t>
            </a:fld>
            <a:endParaRPr lang="en-US"/>
          </a:p>
        </p:txBody>
      </p:sp>
    </p:spTree>
    <p:extLst>
      <p:ext uri="{BB962C8B-B14F-4D97-AF65-F5344CB8AC3E}">
        <p14:creationId xmlns:p14="http://schemas.microsoft.com/office/powerpoint/2010/main" val="369198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A69-D680-41D9-B629-4F5B7A1771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0C63D-1251-49DD-A827-0ECEB3208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A58682-2A89-452F-817F-62758489B587}"/>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5" name="Footer Placeholder 4">
            <a:extLst>
              <a:ext uri="{FF2B5EF4-FFF2-40B4-BE49-F238E27FC236}">
                <a16:creationId xmlns:a16="http://schemas.microsoft.com/office/drawing/2014/main" id="{D0E0967B-01B0-415A-86B8-208FBE0FA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0C1A3-F93A-4B19-8799-A076E7F7065B}"/>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102831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40F8-ED47-4463-B538-F79828569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2EB063-8EDC-41E5-A9AD-F40E7D2AFC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7DDF8-8B38-47A3-A3F5-FE3BA33697FF}"/>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5" name="Footer Placeholder 4">
            <a:extLst>
              <a:ext uri="{FF2B5EF4-FFF2-40B4-BE49-F238E27FC236}">
                <a16:creationId xmlns:a16="http://schemas.microsoft.com/office/drawing/2014/main" id="{433934EA-D57C-4C9C-8136-74EF96239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19D0B-0EB4-4B76-B2E9-80DC0C7E8C54}"/>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268576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3E31C-621E-4806-88D4-8A0377A210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8FFE0D-47FA-4D50-94E1-BCF03BF331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74A91-A96F-407D-9845-D806C90605BE}"/>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5" name="Footer Placeholder 4">
            <a:extLst>
              <a:ext uri="{FF2B5EF4-FFF2-40B4-BE49-F238E27FC236}">
                <a16:creationId xmlns:a16="http://schemas.microsoft.com/office/drawing/2014/main" id="{73EC58C7-020F-484C-946D-644B58330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74887-2E61-4CE5-95F4-7151FE1962B1}"/>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401356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B729-A129-4C2F-8B4D-F8A5F1757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6900A-E244-4A5D-B069-D872C41D5E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56C24-D68C-493F-9147-E19B0749CFBF}"/>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5" name="Footer Placeholder 4">
            <a:extLst>
              <a:ext uri="{FF2B5EF4-FFF2-40B4-BE49-F238E27FC236}">
                <a16:creationId xmlns:a16="http://schemas.microsoft.com/office/drawing/2014/main" id="{BED4881A-4D74-43E7-BA86-441131B66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6E1C0-DD39-42AA-935D-8BD6F12D6FF5}"/>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18637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7589-278A-45C8-ABF1-170419F628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2F29E-9B94-4E10-9159-E9579CF23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A3C0D4-57BF-4DF6-93B8-ED0A5E1BB2B4}"/>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5" name="Footer Placeholder 4">
            <a:extLst>
              <a:ext uri="{FF2B5EF4-FFF2-40B4-BE49-F238E27FC236}">
                <a16:creationId xmlns:a16="http://schemas.microsoft.com/office/drawing/2014/main" id="{C607225E-9824-4485-9065-E0A81DA4D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F8E08-3F01-4F44-BD5E-7F2CEE3186C6}"/>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247589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EBD1-23B0-4E76-9A94-B2B3A6524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E6C98-BC3E-45C0-B535-7BE4F5D87C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95720-4AE0-45B7-839B-6A36DC0340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01E37B-FBC5-4DE9-B525-E8E3ACB0E7F1}"/>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6" name="Footer Placeholder 5">
            <a:extLst>
              <a:ext uri="{FF2B5EF4-FFF2-40B4-BE49-F238E27FC236}">
                <a16:creationId xmlns:a16="http://schemas.microsoft.com/office/drawing/2014/main" id="{C77BFA7E-219B-4A38-938D-33072B1BF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256F3-19DE-436B-9050-36636741864F}"/>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234097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ACA5-2D3D-44C1-B11C-AF6B38A1B0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C1E7E-0045-4180-B916-C5BA61F5E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0B4A99-3775-468E-B2AC-FCDE60B7F7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E80A0-0C40-4AC5-9517-1470EE78F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55E7D8-1BAE-4624-A999-2DF560EC3A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1AB867-1693-47A4-9FA9-B5E829DF314E}"/>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8" name="Footer Placeholder 7">
            <a:extLst>
              <a:ext uri="{FF2B5EF4-FFF2-40B4-BE49-F238E27FC236}">
                <a16:creationId xmlns:a16="http://schemas.microsoft.com/office/drawing/2014/main" id="{96CCFB62-A747-4C6A-A494-FBAA4D737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91C545-D2ED-49F0-8418-E11C5CCFD418}"/>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161311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534-599F-4506-833B-EE01C7B2B6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0D68FF-85D1-4D7E-A5A4-6B88BC226E72}"/>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4" name="Footer Placeholder 3">
            <a:extLst>
              <a:ext uri="{FF2B5EF4-FFF2-40B4-BE49-F238E27FC236}">
                <a16:creationId xmlns:a16="http://schemas.microsoft.com/office/drawing/2014/main" id="{D8253D2C-4CBC-4D1E-86BB-ED90F783A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44D1F-74B9-4209-9AE9-B37404831070}"/>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25431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876B8-1E04-46A7-89A5-CB2F161D76E0}"/>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3" name="Footer Placeholder 2">
            <a:extLst>
              <a:ext uri="{FF2B5EF4-FFF2-40B4-BE49-F238E27FC236}">
                <a16:creationId xmlns:a16="http://schemas.microsoft.com/office/drawing/2014/main" id="{912A2457-9AA8-4522-8F21-67EC172586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0F778E-8A18-46A5-9991-213192EBFEA5}"/>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177727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9B8C-56C8-458E-B290-B323036E0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972B6-5EDF-4FFD-9F6F-FFF126609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5F1FD7-FB2F-4F79-841C-A209FA7BD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D9AC6E-F720-4015-8E8A-A304C7265D45}"/>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6" name="Footer Placeholder 5">
            <a:extLst>
              <a:ext uri="{FF2B5EF4-FFF2-40B4-BE49-F238E27FC236}">
                <a16:creationId xmlns:a16="http://schemas.microsoft.com/office/drawing/2014/main" id="{8EC44404-C933-4819-9756-FE904274B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ABE7B-5B1E-49E7-9A1B-DFE5CC1947D6}"/>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231104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8C88-8527-4E61-9A6A-CFE409B24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1F2D37-4A85-4546-A8A9-7E3C1D919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389FD5-C554-483B-91ED-33C8B19CF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DDE5F4-05C3-4DE4-8729-44F7CFBB18BE}"/>
              </a:ext>
            </a:extLst>
          </p:cNvPr>
          <p:cNvSpPr>
            <a:spLocks noGrp="1"/>
          </p:cNvSpPr>
          <p:nvPr>
            <p:ph type="dt" sz="half" idx="10"/>
          </p:nvPr>
        </p:nvSpPr>
        <p:spPr/>
        <p:txBody>
          <a:bodyPr/>
          <a:lstStyle/>
          <a:p>
            <a:fld id="{5A7A5638-DBE4-4ACC-9961-67F56BCADED4}" type="datetimeFigureOut">
              <a:rPr lang="en-US" smtClean="0"/>
              <a:t>6/30/22</a:t>
            </a:fld>
            <a:endParaRPr lang="en-US"/>
          </a:p>
        </p:txBody>
      </p:sp>
      <p:sp>
        <p:nvSpPr>
          <p:cNvPr id="6" name="Footer Placeholder 5">
            <a:extLst>
              <a:ext uri="{FF2B5EF4-FFF2-40B4-BE49-F238E27FC236}">
                <a16:creationId xmlns:a16="http://schemas.microsoft.com/office/drawing/2014/main" id="{389F356C-D735-44E5-AA06-2ABB45B08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C4F02-2A99-4D17-9CAF-676772B77293}"/>
              </a:ext>
            </a:extLst>
          </p:cNvPr>
          <p:cNvSpPr>
            <a:spLocks noGrp="1"/>
          </p:cNvSpPr>
          <p:nvPr>
            <p:ph type="sldNum" sz="quarter" idx="12"/>
          </p:nvPr>
        </p:nvSpPr>
        <p:spPr/>
        <p:txBody>
          <a:bodyPr/>
          <a:lstStyle/>
          <a:p>
            <a:fld id="{5BD557B8-8FCE-4637-A586-0C7226727A6A}" type="slidenum">
              <a:rPr lang="en-US" smtClean="0"/>
              <a:t>‹#›</a:t>
            </a:fld>
            <a:endParaRPr lang="en-US"/>
          </a:p>
        </p:txBody>
      </p:sp>
    </p:spTree>
    <p:extLst>
      <p:ext uri="{BB962C8B-B14F-4D97-AF65-F5344CB8AC3E}">
        <p14:creationId xmlns:p14="http://schemas.microsoft.com/office/powerpoint/2010/main" val="421271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709D0-057C-47F3-80B8-9FB79EDA8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1468A-37BC-4426-B62E-E082129BC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CAC7C-F8B2-4819-B5CB-13E41D280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A5638-DBE4-4ACC-9961-67F56BCADED4}" type="datetimeFigureOut">
              <a:rPr lang="en-US" smtClean="0"/>
              <a:t>6/30/22</a:t>
            </a:fld>
            <a:endParaRPr lang="en-US"/>
          </a:p>
        </p:txBody>
      </p:sp>
      <p:sp>
        <p:nvSpPr>
          <p:cNvPr id="5" name="Footer Placeholder 4">
            <a:extLst>
              <a:ext uri="{FF2B5EF4-FFF2-40B4-BE49-F238E27FC236}">
                <a16:creationId xmlns:a16="http://schemas.microsoft.com/office/drawing/2014/main" id="{9345C728-85C7-471F-8BAD-95095C0D9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43DA2-AA08-4FE0-8E37-57DDC76E0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557B8-8FCE-4637-A586-0C7226727A6A}" type="slidenum">
              <a:rPr lang="en-US" smtClean="0"/>
              <a:t>‹#›</a:t>
            </a:fld>
            <a:endParaRPr lang="en-US"/>
          </a:p>
        </p:txBody>
      </p:sp>
    </p:spTree>
    <p:extLst>
      <p:ext uri="{BB962C8B-B14F-4D97-AF65-F5344CB8AC3E}">
        <p14:creationId xmlns:p14="http://schemas.microsoft.com/office/powerpoint/2010/main" val="2588967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dhs.wisconsin.gov/resilient/social-determinants.htm" TargetMode="External"/><Relationship Id="rId3" Type="http://schemas.openxmlformats.org/officeDocument/2006/relationships/hyperlink" Target="https://www.healthypeople.gov/2020/topics-objectives/topic/social-determinants-health/interventions-resources" TargetMode="External"/><Relationship Id="rId7" Type="http://schemas.openxmlformats.org/officeDocument/2006/relationships/hyperlink" Target="https://www.cdc.gov/nchhstp/socialdeterminants/faq.html" TargetMode="External"/><Relationship Id="rId2" Type="http://schemas.openxmlformats.org/officeDocument/2006/relationships/hyperlink" Target="https://www.healthypeople.gov/2020/topics-objectives/topic/social-determinants-of-health" TargetMode="External"/><Relationship Id="rId1" Type="http://schemas.openxmlformats.org/officeDocument/2006/relationships/slideLayout" Target="../slideLayouts/slideLayout2.xml"/><Relationship Id="rId6" Type="http://schemas.openxmlformats.org/officeDocument/2006/relationships/hyperlink" Target="https://www.rwjf.org/en/our-focus-areas/topics/social-determinants-of-health.html" TargetMode="External"/><Relationship Id="rId5" Type="http://schemas.openxmlformats.org/officeDocument/2006/relationships/hyperlink" Target="https://nam.edu/social-determinants-of-health-101-for-health-care-five-plus-five/" TargetMode="External"/><Relationship Id="rId4" Type="http://schemas.openxmlformats.org/officeDocument/2006/relationships/hyperlink" Target="https://edhub.ama-assn.org/steps-forward/module/2702762" TargetMode="External"/></Relationships>
</file>

<file path=ppt/slides/_rels/slide2.xml.rels><?xml version="1.0" encoding="UTF-8" standalone="yes"?>
<Relationships xmlns="http://schemas.openxmlformats.org/package/2006/relationships"><Relationship Id="rId2" Type="http://schemas.microsoft.com/office/2018/10/relationships/comments" Target="../comments/modernComment_5B4_C67C448A.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2UK7NrHOsmA?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5_B9C8C83D.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E_52ACF90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EDB6-AEC8-4091-B3BD-0602A9C9AE0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2F341C-FB40-4ADA-9564-EA7D96C3B6E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2F6F714-EC0E-436F-BD0B-B0D961B2995A}"/>
              </a:ext>
            </a:extLst>
          </p:cNvPr>
          <p:cNvPicPr>
            <a:picLocks noChangeAspect="1"/>
          </p:cNvPicPr>
          <p:nvPr/>
        </p:nvPicPr>
        <p:blipFill>
          <a:blip r:embed="rId2"/>
          <a:stretch>
            <a:fillRect/>
          </a:stretch>
        </p:blipFill>
        <p:spPr>
          <a:xfrm>
            <a:off x="2182475" y="-1007708"/>
            <a:ext cx="9601529" cy="6858000"/>
          </a:xfrm>
          <a:prstGeom prst="rect">
            <a:avLst/>
          </a:prstGeom>
        </p:spPr>
      </p:pic>
      <p:sp>
        <p:nvSpPr>
          <p:cNvPr id="5" name="Rectangle 4">
            <a:extLst>
              <a:ext uri="{FF2B5EF4-FFF2-40B4-BE49-F238E27FC236}">
                <a16:creationId xmlns:a16="http://schemas.microsoft.com/office/drawing/2014/main" id="{F39D3F72-5480-40BD-9828-B0FB6DD0187C}"/>
              </a:ext>
            </a:extLst>
          </p:cNvPr>
          <p:cNvSpPr/>
          <p:nvPr/>
        </p:nvSpPr>
        <p:spPr>
          <a:xfrm>
            <a:off x="123569" y="5157795"/>
            <a:ext cx="12191999" cy="1384995"/>
          </a:xfrm>
          <a:prstGeom prst="rect">
            <a:avLst/>
          </a:prstGeom>
        </p:spPr>
        <p:txBody>
          <a:bodyPr wrap="square">
            <a:spAutoFit/>
          </a:bodyPr>
          <a:lstStyle/>
          <a:p>
            <a:pPr algn="ctr"/>
            <a:r>
              <a:rPr lang="en-US" sz="2800" i="1" dirty="0">
                <a:latin typeface="Calibri" panose="020F0502020204030204" pitchFamily="34" charset="0"/>
                <a:ea typeface="Calibri" panose="020F0502020204030204" pitchFamily="34" charset="0"/>
              </a:rPr>
              <a:t>A curriculum for </a:t>
            </a:r>
            <a:r>
              <a:rPr lang="en-US" sz="2800" b="1" i="1" dirty="0">
                <a:latin typeface="Calibri" panose="020F0502020204030204" pitchFamily="34" charset="0"/>
                <a:ea typeface="Calibri" panose="020F0502020204030204" pitchFamily="34" charset="0"/>
              </a:rPr>
              <a:t>C</a:t>
            </a:r>
            <a:r>
              <a:rPr lang="en-US" sz="2800" i="1" dirty="0">
                <a:latin typeface="Calibri" panose="020F0502020204030204" pitchFamily="34" charset="0"/>
                <a:ea typeface="Calibri" panose="020F0502020204030204" pitchFamily="34" charset="0"/>
              </a:rPr>
              <a:t>hangemakers</a:t>
            </a:r>
          </a:p>
          <a:p>
            <a:pPr algn="ctr"/>
            <a:r>
              <a:rPr lang="en-US" sz="2800" i="1" dirty="0">
                <a:latin typeface="Calibri" panose="020F0502020204030204" pitchFamily="34" charset="0"/>
                <a:ea typeface="Calibri" panose="020F0502020204030204" pitchFamily="34" charset="0"/>
              </a:rPr>
              <a:t>on</a:t>
            </a:r>
          </a:p>
          <a:p>
            <a:pPr algn="ctr"/>
            <a:r>
              <a:rPr lang="en-US" sz="2800" b="1" i="1" dirty="0">
                <a:latin typeface="Calibri" panose="020F0502020204030204" pitchFamily="34" charset="0"/>
                <a:ea typeface="Calibri" panose="020F0502020204030204" pitchFamily="34" charset="0"/>
              </a:rPr>
              <a:t>H</a:t>
            </a:r>
            <a:r>
              <a:rPr lang="en-US" sz="2800" i="1" dirty="0">
                <a:latin typeface="Calibri" panose="020F0502020204030204" pitchFamily="34" charset="0"/>
                <a:ea typeface="Calibri" panose="020F0502020204030204" pitchFamily="34" charset="0"/>
              </a:rPr>
              <a:t>istory &amp; power, </a:t>
            </a:r>
            <a:r>
              <a:rPr lang="en-US" sz="2800" b="1" i="1" dirty="0" err="1">
                <a:latin typeface="Calibri" panose="020F0502020204030204" pitchFamily="34" charset="0"/>
                <a:ea typeface="Calibri" panose="020F0502020204030204" pitchFamily="34" charset="0"/>
              </a:rPr>
              <a:t>AN</a:t>
            </a:r>
            <a:r>
              <a:rPr lang="en-US" sz="2800" i="1" dirty="0" err="1">
                <a:latin typeface="Calibri" panose="020F0502020204030204" pitchFamily="34" charset="0"/>
                <a:ea typeface="Calibri" panose="020F0502020204030204" pitchFamily="34" charset="0"/>
              </a:rPr>
              <a:t>ti</a:t>
            </a:r>
            <a:r>
              <a:rPr lang="en-US" sz="2800" i="1" dirty="0">
                <a:latin typeface="Calibri" panose="020F0502020204030204" pitchFamily="34" charset="0"/>
                <a:ea typeface="Calibri" panose="020F0502020204030204" pitchFamily="34" charset="0"/>
              </a:rPr>
              <a:t>-racism, </a:t>
            </a:r>
            <a:r>
              <a:rPr lang="en-US" sz="2800" i="1" dirty="0" err="1">
                <a:latin typeface="Calibri" panose="020F0502020204030204" pitchFamily="34" charset="0"/>
                <a:ea typeface="Calibri" panose="020F0502020204030204" pitchFamily="34" charset="0"/>
              </a:rPr>
              <a:t>challen</a:t>
            </a:r>
            <a:r>
              <a:rPr lang="en-US" sz="2800" b="1" i="1" dirty="0" err="1">
                <a:latin typeface="Calibri" panose="020F0502020204030204" pitchFamily="34" charset="0"/>
                <a:ea typeface="Calibri" panose="020F0502020204030204" pitchFamily="34" charset="0"/>
              </a:rPr>
              <a:t>G</a:t>
            </a:r>
            <a:r>
              <a:rPr lang="en-US" sz="2800" i="1" dirty="0" err="1">
                <a:latin typeface="Calibri" panose="020F0502020204030204" pitchFamily="34" charset="0"/>
                <a:ea typeface="Calibri" panose="020F0502020204030204" pitchFamily="34" charset="0"/>
              </a:rPr>
              <a:t>ing</a:t>
            </a:r>
            <a:r>
              <a:rPr lang="en-US" sz="2800" i="1" dirty="0">
                <a:latin typeface="Calibri" panose="020F0502020204030204" pitchFamily="34" charset="0"/>
                <a:ea typeface="Calibri" panose="020F0502020204030204" pitchFamily="34" charset="0"/>
              </a:rPr>
              <a:t> oppression, and promoting </a:t>
            </a:r>
            <a:r>
              <a:rPr lang="en-US" sz="2800" b="1" i="1" dirty="0">
                <a:latin typeface="Calibri" panose="020F0502020204030204" pitchFamily="34" charset="0"/>
                <a:ea typeface="Calibri" panose="020F0502020204030204" pitchFamily="34" charset="0"/>
              </a:rPr>
              <a:t>E</a:t>
            </a:r>
            <a:r>
              <a:rPr lang="en-US" sz="2800" i="1" dirty="0">
                <a:latin typeface="Calibri" panose="020F0502020204030204" pitchFamily="34" charset="0"/>
                <a:ea typeface="Calibri" panose="020F0502020204030204" pitchFamily="34" charset="0"/>
              </a:rPr>
              <a:t>quity</a:t>
            </a:r>
            <a:endParaRPr lang="en-US" sz="2800" i="1" dirty="0"/>
          </a:p>
        </p:txBody>
      </p:sp>
      <p:sp>
        <p:nvSpPr>
          <p:cNvPr id="6" name="TextBox 5">
            <a:extLst>
              <a:ext uri="{FF2B5EF4-FFF2-40B4-BE49-F238E27FC236}">
                <a16:creationId xmlns:a16="http://schemas.microsoft.com/office/drawing/2014/main" id="{737960F9-AB1C-46F0-8A3E-D8DAE5137729}"/>
              </a:ext>
            </a:extLst>
          </p:cNvPr>
          <p:cNvSpPr txBox="1"/>
          <p:nvPr/>
        </p:nvSpPr>
        <p:spPr>
          <a:xfrm>
            <a:off x="298764" y="443620"/>
            <a:ext cx="4490519" cy="2862322"/>
          </a:xfrm>
          <a:prstGeom prst="rect">
            <a:avLst/>
          </a:prstGeom>
          <a:noFill/>
        </p:spPr>
        <p:txBody>
          <a:bodyPr wrap="square" rtlCol="0">
            <a:spAutoFit/>
          </a:bodyPr>
          <a:lstStyle/>
          <a:p>
            <a:r>
              <a:rPr lang="en-US" sz="6000" dirty="0"/>
              <a:t>Social Determinants of Health</a:t>
            </a:r>
          </a:p>
        </p:txBody>
      </p:sp>
    </p:spTree>
    <p:extLst>
      <p:ext uri="{BB962C8B-B14F-4D97-AF65-F5344CB8AC3E}">
        <p14:creationId xmlns:p14="http://schemas.microsoft.com/office/powerpoint/2010/main" val="174318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51B38-D628-45A3-8BA9-4060F7D60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214" y="414337"/>
            <a:ext cx="8162925" cy="6029325"/>
          </a:xfrm>
          <a:prstGeom prst="rect">
            <a:avLst/>
          </a:prstGeom>
        </p:spPr>
      </p:pic>
      <p:cxnSp>
        <p:nvCxnSpPr>
          <p:cNvPr id="10" name="Straight Connector 9">
            <a:extLst>
              <a:ext uri="{FF2B5EF4-FFF2-40B4-BE49-F238E27FC236}">
                <a16:creationId xmlns:a16="http://schemas.microsoft.com/office/drawing/2014/main" id="{D6C4F688-57A0-4356-ACF9-61605D089ACB}"/>
              </a:ext>
            </a:extLst>
          </p:cNvPr>
          <p:cNvCxnSpPr/>
          <p:nvPr/>
        </p:nvCxnSpPr>
        <p:spPr>
          <a:xfrm flipV="1">
            <a:off x="7043895" y="974690"/>
            <a:ext cx="0" cy="42203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58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6F524-928F-4DA6-830D-14BCB56E5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837" y="442912"/>
            <a:ext cx="8210550" cy="5972175"/>
          </a:xfrm>
          <a:prstGeom prst="rect">
            <a:avLst/>
          </a:prstGeom>
        </p:spPr>
      </p:pic>
      <p:cxnSp>
        <p:nvCxnSpPr>
          <p:cNvPr id="6" name="Straight Connector 5">
            <a:extLst>
              <a:ext uri="{FF2B5EF4-FFF2-40B4-BE49-F238E27FC236}">
                <a16:creationId xmlns:a16="http://schemas.microsoft.com/office/drawing/2014/main" id="{E39884AC-B81E-4830-9557-50B8496903E6}"/>
              </a:ext>
            </a:extLst>
          </p:cNvPr>
          <p:cNvCxnSpPr/>
          <p:nvPr/>
        </p:nvCxnSpPr>
        <p:spPr>
          <a:xfrm flipV="1">
            <a:off x="7104185" y="974690"/>
            <a:ext cx="0" cy="42203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74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4904AA-1781-4438-996B-8BA383EEEEC5}"/>
              </a:ext>
            </a:extLst>
          </p:cNvPr>
          <p:cNvPicPr>
            <a:picLocks noChangeAspect="1"/>
          </p:cNvPicPr>
          <p:nvPr/>
        </p:nvPicPr>
        <p:blipFill>
          <a:blip r:embed="rId3"/>
          <a:stretch>
            <a:fillRect/>
          </a:stretch>
        </p:blipFill>
        <p:spPr>
          <a:xfrm>
            <a:off x="233151" y="288757"/>
            <a:ext cx="6322330" cy="5510463"/>
          </a:xfrm>
          <a:prstGeom prst="rect">
            <a:avLst/>
          </a:prstGeom>
          <a:ln>
            <a:solidFill>
              <a:schemeClr val="tx1"/>
            </a:solidFill>
          </a:ln>
        </p:spPr>
      </p:pic>
      <p:pic>
        <p:nvPicPr>
          <p:cNvPr id="6" name="Picture 5">
            <a:extLst>
              <a:ext uri="{FF2B5EF4-FFF2-40B4-BE49-F238E27FC236}">
                <a16:creationId xmlns:a16="http://schemas.microsoft.com/office/drawing/2014/main" id="{40FD7A5F-03B6-4FDB-98BA-FFF867437F21}"/>
              </a:ext>
            </a:extLst>
          </p:cNvPr>
          <p:cNvPicPr>
            <a:picLocks noChangeAspect="1"/>
          </p:cNvPicPr>
          <p:nvPr/>
        </p:nvPicPr>
        <p:blipFill>
          <a:blip r:embed="rId4"/>
          <a:stretch>
            <a:fillRect/>
          </a:stretch>
        </p:blipFill>
        <p:spPr>
          <a:xfrm>
            <a:off x="7053712" y="262288"/>
            <a:ext cx="4819851" cy="4819851"/>
          </a:xfrm>
          <a:prstGeom prst="rect">
            <a:avLst/>
          </a:prstGeom>
          <a:ln w="15875">
            <a:solidFill>
              <a:schemeClr val="tx1"/>
            </a:solidFill>
          </a:ln>
        </p:spPr>
      </p:pic>
      <p:pic>
        <p:nvPicPr>
          <p:cNvPr id="7" name="Picture 6">
            <a:extLst>
              <a:ext uri="{FF2B5EF4-FFF2-40B4-BE49-F238E27FC236}">
                <a16:creationId xmlns:a16="http://schemas.microsoft.com/office/drawing/2014/main" id="{9F30B31F-E013-4839-AA4D-37713C2C4A02}"/>
              </a:ext>
            </a:extLst>
          </p:cNvPr>
          <p:cNvPicPr>
            <a:picLocks noChangeAspect="1"/>
          </p:cNvPicPr>
          <p:nvPr/>
        </p:nvPicPr>
        <p:blipFill>
          <a:blip r:embed="rId5"/>
          <a:stretch>
            <a:fillRect/>
          </a:stretch>
        </p:blipFill>
        <p:spPr>
          <a:xfrm>
            <a:off x="7798638" y="3429000"/>
            <a:ext cx="4295504" cy="3121078"/>
          </a:xfrm>
          <a:prstGeom prst="rect">
            <a:avLst/>
          </a:prstGeom>
          <a:ln>
            <a:solidFill>
              <a:schemeClr val="tx1"/>
            </a:solidFill>
          </a:ln>
        </p:spPr>
      </p:pic>
      <p:pic>
        <p:nvPicPr>
          <p:cNvPr id="8" name="Picture 7">
            <a:extLst>
              <a:ext uri="{FF2B5EF4-FFF2-40B4-BE49-F238E27FC236}">
                <a16:creationId xmlns:a16="http://schemas.microsoft.com/office/drawing/2014/main" id="{B7DC4EE2-C248-481B-9E06-D65236EA88A6}"/>
              </a:ext>
            </a:extLst>
          </p:cNvPr>
          <p:cNvPicPr>
            <a:picLocks noChangeAspect="1"/>
          </p:cNvPicPr>
          <p:nvPr/>
        </p:nvPicPr>
        <p:blipFill>
          <a:blip r:embed="rId6"/>
          <a:stretch>
            <a:fillRect/>
          </a:stretch>
        </p:blipFill>
        <p:spPr>
          <a:xfrm>
            <a:off x="3481198" y="2271560"/>
            <a:ext cx="4247669" cy="3763479"/>
          </a:xfrm>
          <a:prstGeom prst="rect">
            <a:avLst/>
          </a:prstGeom>
          <a:ln>
            <a:solidFill>
              <a:schemeClr val="tx1"/>
            </a:solidFill>
          </a:ln>
        </p:spPr>
      </p:pic>
      <p:pic>
        <p:nvPicPr>
          <p:cNvPr id="9" name="Picture 8">
            <a:extLst>
              <a:ext uri="{FF2B5EF4-FFF2-40B4-BE49-F238E27FC236}">
                <a16:creationId xmlns:a16="http://schemas.microsoft.com/office/drawing/2014/main" id="{E9A133AB-9DBF-4C11-AE1E-5DAB4E83A63C}"/>
              </a:ext>
            </a:extLst>
          </p:cNvPr>
          <p:cNvPicPr>
            <a:picLocks noChangeAspect="1"/>
          </p:cNvPicPr>
          <p:nvPr/>
        </p:nvPicPr>
        <p:blipFill>
          <a:blip r:embed="rId7"/>
          <a:stretch>
            <a:fillRect/>
          </a:stretch>
        </p:blipFill>
        <p:spPr>
          <a:xfrm>
            <a:off x="163380" y="4154645"/>
            <a:ext cx="5057402" cy="3653847"/>
          </a:xfrm>
          <a:prstGeom prst="rect">
            <a:avLst/>
          </a:prstGeom>
          <a:ln>
            <a:solidFill>
              <a:schemeClr val="tx1"/>
            </a:solidFill>
          </a:ln>
        </p:spPr>
      </p:pic>
      <p:pic>
        <p:nvPicPr>
          <p:cNvPr id="10" name="Picture 9">
            <a:extLst>
              <a:ext uri="{FF2B5EF4-FFF2-40B4-BE49-F238E27FC236}">
                <a16:creationId xmlns:a16="http://schemas.microsoft.com/office/drawing/2014/main" id="{B538C83E-D5BB-46F6-8D8C-FA2B26EF28BA}"/>
              </a:ext>
            </a:extLst>
          </p:cNvPr>
          <p:cNvPicPr>
            <a:picLocks noChangeAspect="1"/>
          </p:cNvPicPr>
          <p:nvPr/>
        </p:nvPicPr>
        <p:blipFill>
          <a:blip r:embed="rId8"/>
          <a:stretch>
            <a:fillRect/>
          </a:stretch>
        </p:blipFill>
        <p:spPr>
          <a:xfrm>
            <a:off x="5438588" y="4456497"/>
            <a:ext cx="3709084" cy="2539194"/>
          </a:xfrm>
          <a:prstGeom prst="rect">
            <a:avLst/>
          </a:prstGeom>
          <a:ln>
            <a:solidFill>
              <a:schemeClr val="tx1"/>
            </a:solidFill>
          </a:ln>
        </p:spPr>
      </p:pic>
    </p:spTree>
    <p:extLst>
      <p:ext uri="{BB962C8B-B14F-4D97-AF65-F5344CB8AC3E}">
        <p14:creationId xmlns:p14="http://schemas.microsoft.com/office/powerpoint/2010/main" val="113820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4035-1CF8-41DF-A19F-E0228DC96842}"/>
              </a:ext>
            </a:extLst>
          </p:cNvPr>
          <p:cNvSpPr>
            <a:spLocks noGrp="1"/>
          </p:cNvSpPr>
          <p:nvPr>
            <p:ph type="title"/>
          </p:nvPr>
        </p:nvSpPr>
        <p:spPr/>
        <p:txBody>
          <a:bodyPr/>
          <a:lstStyle/>
          <a:p>
            <a:r>
              <a:rPr lang="en-US" dirty="0"/>
              <a:t>Health Literacy</a:t>
            </a:r>
          </a:p>
        </p:txBody>
      </p:sp>
      <p:sp>
        <p:nvSpPr>
          <p:cNvPr id="3" name="Content Placeholder 2">
            <a:extLst>
              <a:ext uri="{FF2B5EF4-FFF2-40B4-BE49-F238E27FC236}">
                <a16:creationId xmlns:a16="http://schemas.microsoft.com/office/drawing/2014/main" id="{E936EC93-55D7-4427-A033-3E36AEEE1388}"/>
              </a:ext>
            </a:extLst>
          </p:cNvPr>
          <p:cNvSpPr>
            <a:spLocks noGrp="1"/>
          </p:cNvSpPr>
          <p:nvPr>
            <p:ph sz="half" idx="1"/>
          </p:nvPr>
        </p:nvSpPr>
        <p:spPr/>
        <p:txBody>
          <a:bodyPr>
            <a:normAutofit lnSpcReduction="10000"/>
          </a:bodyPr>
          <a:lstStyle/>
          <a:p>
            <a:r>
              <a:rPr lang="en-US" dirty="0"/>
              <a:t>Complex relationship with overall literacy</a:t>
            </a:r>
          </a:p>
          <a:p>
            <a:r>
              <a:rPr lang="en-US" dirty="0"/>
              <a:t>Impacted by preferred language and ability status</a:t>
            </a:r>
          </a:p>
          <a:p>
            <a:r>
              <a:rPr lang="en-US" dirty="0"/>
              <a:t>Provider driven challenges:</a:t>
            </a:r>
          </a:p>
          <a:p>
            <a:pPr lvl="1"/>
            <a:r>
              <a:rPr lang="en-US" dirty="0"/>
              <a:t>Jargon</a:t>
            </a:r>
          </a:p>
          <a:p>
            <a:pPr lvl="1"/>
            <a:r>
              <a:rPr lang="en-US" dirty="0"/>
              <a:t>Smart phrases or other ‘blown in’ text</a:t>
            </a:r>
          </a:p>
          <a:p>
            <a:pPr lvl="1"/>
            <a:r>
              <a:rPr lang="en-US" dirty="0"/>
              <a:t>Time! (take two tablets by mouth twice daily… ~35% could demonstrate this)</a:t>
            </a:r>
          </a:p>
        </p:txBody>
      </p:sp>
      <p:sp>
        <p:nvSpPr>
          <p:cNvPr id="4" name="Content Placeholder 3">
            <a:extLst>
              <a:ext uri="{FF2B5EF4-FFF2-40B4-BE49-F238E27FC236}">
                <a16:creationId xmlns:a16="http://schemas.microsoft.com/office/drawing/2014/main" id="{9F5A8161-33F3-43DF-B19C-42AFD3C0B7A7}"/>
              </a:ext>
            </a:extLst>
          </p:cNvPr>
          <p:cNvSpPr>
            <a:spLocks noGrp="1"/>
          </p:cNvSpPr>
          <p:nvPr>
            <p:ph sz="half" idx="2"/>
          </p:nvPr>
        </p:nvSpPr>
        <p:spPr/>
        <p:txBody>
          <a:bodyPr>
            <a:normAutofit lnSpcReduction="10000"/>
          </a:bodyPr>
          <a:lstStyle/>
          <a:p>
            <a:r>
              <a:rPr lang="en-US" b="0" dirty="0">
                <a:effectLst/>
              </a:rPr>
              <a:t>Health Literacy (WHO) </a:t>
            </a:r>
            <a:r>
              <a:rPr lang="en-US" b="0" i="1" dirty="0">
                <a:effectLst/>
              </a:rPr>
              <a:t>“The cognitive and social skills which determine the motivation and ability of individuals to gain access to, understand and use information in ways that promote and maintain good health.”</a:t>
            </a:r>
            <a:endParaRPr lang="en-US" i="1" dirty="0"/>
          </a:p>
        </p:txBody>
      </p:sp>
    </p:spTree>
    <p:extLst>
      <p:ext uri="{BB962C8B-B14F-4D97-AF65-F5344CB8AC3E}">
        <p14:creationId xmlns:p14="http://schemas.microsoft.com/office/powerpoint/2010/main" val="157696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AE2F-9F0D-4C03-9B32-06C706676D7F}"/>
              </a:ext>
            </a:extLst>
          </p:cNvPr>
          <p:cNvSpPr>
            <a:spLocks noGrp="1"/>
          </p:cNvSpPr>
          <p:nvPr>
            <p:ph type="title"/>
          </p:nvPr>
        </p:nvSpPr>
        <p:spPr/>
        <p:txBody>
          <a:bodyPr/>
          <a:lstStyle/>
          <a:p>
            <a:r>
              <a:rPr lang="en-US" dirty="0"/>
              <a:t>Small Group Activity--  Instructions</a:t>
            </a:r>
          </a:p>
        </p:txBody>
      </p:sp>
      <p:sp>
        <p:nvSpPr>
          <p:cNvPr id="3" name="Content Placeholder 2">
            <a:extLst>
              <a:ext uri="{FF2B5EF4-FFF2-40B4-BE49-F238E27FC236}">
                <a16:creationId xmlns:a16="http://schemas.microsoft.com/office/drawing/2014/main" id="{75B80DFF-C3C6-490D-8871-C2B7529BACD5}"/>
              </a:ext>
            </a:extLst>
          </p:cNvPr>
          <p:cNvSpPr>
            <a:spLocks noGrp="1"/>
          </p:cNvSpPr>
          <p:nvPr>
            <p:ph idx="1"/>
          </p:nvPr>
        </p:nvSpPr>
        <p:spPr/>
        <p:txBody>
          <a:bodyPr/>
          <a:lstStyle/>
          <a:p>
            <a:pPr marL="0" indent="0">
              <a:buNone/>
            </a:pPr>
            <a:r>
              <a:rPr lang="en-US" sz="3000" dirty="0"/>
              <a:t>Describe HOW, WHY and TO WHAT EXTENT your group’s assigned core </a:t>
            </a:r>
            <a:r>
              <a:rPr lang="en-US" sz="3000" dirty="0" err="1"/>
              <a:t>SDoH</a:t>
            </a:r>
            <a:r>
              <a:rPr lang="en-US" sz="3000" dirty="0"/>
              <a:t> impacts health.  </a:t>
            </a:r>
          </a:p>
          <a:p>
            <a:pPr marL="971550" lvl="1" indent="-514350">
              <a:buFont typeface="+mj-lt"/>
              <a:buAutoNum type="arabicPeriod"/>
            </a:pPr>
            <a:r>
              <a:rPr lang="en-US" sz="2800" dirty="0"/>
              <a:t>Economic Stability</a:t>
            </a:r>
          </a:p>
          <a:p>
            <a:pPr marL="971550" lvl="1" indent="-514350">
              <a:buFont typeface="+mj-lt"/>
              <a:buAutoNum type="arabicPeriod"/>
            </a:pPr>
            <a:r>
              <a:rPr lang="en-US" sz="2800" dirty="0"/>
              <a:t>Education</a:t>
            </a:r>
          </a:p>
          <a:p>
            <a:pPr marL="971550" lvl="1" indent="-514350">
              <a:buFont typeface="+mj-lt"/>
              <a:buAutoNum type="arabicPeriod"/>
            </a:pPr>
            <a:r>
              <a:rPr lang="en-US" sz="2800" dirty="0"/>
              <a:t>Social &amp; Community Context</a:t>
            </a:r>
          </a:p>
          <a:p>
            <a:pPr marL="971550" lvl="1" indent="-514350">
              <a:buFont typeface="+mj-lt"/>
              <a:buAutoNum type="arabicPeriod"/>
            </a:pPr>
            <a:r>
              <a:rPr lang="en-US" sz="2800" dirty="0"/>
              <a:t>Neighborhood and Built Environment</a:t>
            </a:r>
          </a:p>
          <a:p>
            <a:pPr marL="971550" lvl="1" indent="-514350">
              <a:buFont typeface="+mj-lt"/>
              <a:buAutoNum type="arabicPeriod"/>
            </a:pPr>
            <a:r>
              <a:rPr lang="en-US" sz="2800" dirty="0"/>
              <a:t>Health and Healthcare</a:t>
            </a:r>
          </a:p>
          <a:p>
            <a:endParaRPr lang="en-US" dirty="0"/>
          </a:p>
        </p:txBody>
      </p:sp>
    </p:spTree>
    <p:extLst>
      <p:ext uri="{BB962C8B-B14F-4D97-AF65-F5344CB8AC3E}">
        <p14:creationId xmlns:p14="http://schemas.microsoft.com/office/powerpoint/2010/main" val="232983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06FE-04A5-499F-A99F-2744DAB6AF0D}"/>
              </a:ext>
            </a:extLst>
          </p:cNvPr>
          <p:cNvSpPr>
            <a:spLocks noGrp="1"/>
          </p:cNvSpPr>
          <p:nvPr>
            <p:ph type="title"/>
          </p:nvPr>
        </p:nvSpPr>
        <p:spPr>
          <a:xfrm>
            <a:off x="838200" y="365125"/>
            <a:ext cx="10894996" cy="1126791"/>
          </a:xfrm>
        </p:spPr>
        <p:txBody>
          <a:bodyPr>
            <a:noAutofit/>
          </a:bodyPr>
          <a:lstStyle/>
          <a:p>
            <a:r>
              <a:rPr lang="en-US" sz="3200" dirty="0"/>
              <a:t>Consider what you have learned in the video, as well as using external resources, to describe HOW, WHY and TO WHAT EXTENT your group’s assigned core </a:t>
            </a:r>
            <a:r>
              <a:rPr lang="en-US" sz="3200" dirty="0" err="1"/>
              <a:t>SDoH</a:t>
            </a:r>
            <a:r>
              <a:rPr lang="en-US" sz="3200" dirty="0"/>
              <a:t> impacts health.  </a:t>
            </a:r>
          </a:p>
        </p:txBody>
      </p:sp>
      <p:sp>
        <p:nvSpPr>
          <p:cNvPr id="3" name="Content Placeholder 2">
            <a:extLst>
              <a:ext uri="{FF2B5EF4-FFF2-40B4-BE49-F238E27FC236}">
                <a16:creationId xmlns:a16="http://schemas.microsoft.com/office/drawing/2014/main" id="{0610E0C2-06E4-4D66-B329-5F8E11DAD539}"/>
              </a:ext>
            </a:extLst>
          </p:cNvPr>
          <p:cNvSpPr>
            <a:spLocks noGrp="1"/>
          </p:cNvSpPr>
          <p:nvPr>
            <p:ph idx="1"/>
          </p:nvPr>
        </p:nvSpPr>
        <p:spPr/>
        <p:txBody>
          <a:bodyPr>
            <a:normAutofit fontScale="92500" lnSpcReduction="10000"/>
          </a:bodyPr>
          <a:lstStyle/>
          <a:p>
            <a:r>
              <a:rPr lang="en-US" u="sng" dirty="0">
                <a:hlinkClick r:id="rId2"/>
              </a:rPr>
              <a:t>https://www.healthypeople.gov/2020/topics-objectives/topic/social-determinants-of-health</a:t>
            </a:r>
            <a:endParaRPr lang="en-US" dirty="0"/>
          </a:p>
          <a:p>
            <a:r>
              <a:rPr lang="en-US" u="sng" dirty="0">
                <a:hlinkClick r:id="rId3"/>
              </a:rPr>
              <a:t>https://www.healthypeople.gov/2020/topics-objectives/topic/social-determinants-health/interventions-resources</a:t>
            </a:r>
            <a:endParaRPr lang="en-US" dirty="0"/>
          </a:p>
          <a:p>
            <a:r>
              <a:rPr lang="en-US" u="sng" dirty="0">
                <a:hlinkClick r:id="rId4"/>
              </a:rPr>
              <a:t>https://edhub.ama-assn.org/steps-forward/module/2702762</a:t>
            </a:r>
            <a:r>
              <a:rPr lang="en-US" dirty="0"/>
              <a:t> </a:t>
            </a:r>
          </a:p>
          <a:p>
            <a:r>
              <a:rPr lang="en-US" u="sng" dirty="0">
                <a:hlinkClick r:id="rId5"/>
              </a:rPr>
              <a:t>https://nam.edu/social-determinants-of-health-101-for-health-care-five-plus-five/</a:t>
            </a:r>
            <a:endParaRPr lang="en-US" dirty="0"/>
          </a:p>
          <a:p>
            <a:r>
              <a:rPr lang="en-US" u="sng" dirty="0">
                <a:hlinkClick r:id="rId6"/>
              </a:rPr>
              <a:t>https://www.rwjf.org/en/our-focus-areas/topics/social-determinants-of-health.html</a:t>
            </a:r>
            <a:endParaRPr lang="en-US" dirty="0"/>
          </a:p>
          <a:p>
            <a:r>
              <a:rPr lang="en-US" u="sng" dirty="0">
                <a:hlinkClick r:id="rId7"/>
              </a:rPr>
              <a:t>https://www.cdc.gov/nchhstp/socialdeterminants/faq.html</a:t>
            </a:r>
            <a:endParaRPr lang="en-US" dirty="0"/>
          </a:p>
          <a:p>
            <a:r>
              <a:rPr lang="en-US" u="sng" dirty="0">
                <a:hlinkClick r:id="rId8"/>
              </a:rPr>
              <a:t>https://www.dhs.wisconsin.gov/resilient/social-determinants.htm</a:t>
            </a:r>
            <a:r>
              <a:rPr lang="en-US" dirty="0"/>
              <a:t> </a:t>
            </a:r>
          </a:p>
          <a:p>
            <a:endParaRPr lang="en-US" dirty="0"/>
          </a:p>
        </p:txBody>
      </p:sp>
    </p:spTree>
    <p:extLst>
      <p:ext uri="{BB962C8B-B14F-4D97-AF65-F5344CB8AC3E}">
        <p14:creationId xmlns:p14="http://schemas.microsoft.com/office/powerpoint/2010/main" val="56617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AF2E-8999-4354-874B-D63E6A185A16}"/>
              </a:ext>
            </a:extLst>
          </p:cNvPr>
          <p:cNvSpPr>
            <a:spLocks noGrp="1"/>
          </p:cNvSpPr>
          <p:nvPr>
            <p:ph type="title"/>
          </p:nvPr>
        </p:nvSpPr>
        <p:spPr/>
        <p:txBody>
          <a:bodyPr/>
          <a:lstStyle/>
          <a:p>
            <a:r>
              <a:rPr lang="en-US" dirty="0"/>
              <a:t>Agreements</a:t>
            </a:r>
          </a:p>
        </p:txBody>
      </p:sp>
      <p:sp>
        <p:nvSpPr>
          <p:cNvPr id="3" name="Content Placeholder 2">
            <a:extLst>
              <a:ext uri="{FF2B5EF4-FFF2-40B4-BE49-F238E27FC236}">
                <a16:creationId xmlns:a16="http://schemas.microsoft.com/office/drawing/2014/main" id="{8448F61A-55F4-4D94-A1F9-755F4C4906A4}"/>
              </a:ext>
            </a:extLst>
          </p:cNvPr>
          <p:cNvSpPr>
            <a:spLocks noGrp="1"/>
          </p:cNvSpPr>
          <p:nvPr>
            <p:ph sz="half" idx="1"/>
          </p:nvPr>
        </p:nvSpPr>
        <p:spPr/>
        <p:txBody>
          <a:bodyPr>
            <a:normAutofit fontScale="55000" lnSpcReduction="20000"/>
          </a:bodyPr>
          <a:lstStyle/>
          <a:p>
            <a:r>
              <a:rPr lang="en-US" b="1" dirty="0"/>
              <a:t>Speak your truth without blame or judgement: </a:t>
            </a:r>
          </a:p>
          <a:p>
            <a:pPr lvl="1"/>
            <a:r>
              <a:rPr lang="en-US" i="1" dirty="0"/>
              <a:t>No one speaks for the entire group. </a:t>
            </a:r>
          </a:p>
          <a:p>
            <a:pPr lvl="1"/>
            <a:r>
              <a:rPr lang="en-US" dirty="0"/>
              <a:t>Be open about thoughts and feelings and not just saying what you think others want to hear. </a:t>
            </a:r>
          </a:p>
          <a:p>
            <a:pPr lvl="1"/>
            <a:r>
              <a:rPr lang="en-US" dirty="0"/>
              <a:t>Normalize that you will have emotional responses to some of the topics. </a:t>
            </a:r>
          </a:p>
          <a:p>
            <a:pPr lvl="1"/>
            <a:r>
              <a:rPr lang="en-US" dirty="0"/>
              <a:t>Encourage taking responsibility for only yourself, notice a tendency to blame or judge, and let this go to stay engaged.</a:t>
            </a:r>
          </a:p>
          <a:p>
            <a:r>
              <a:rPr lang="en-US" b="1" dirty="0"/>
              <a:t>Listen fully, with our ears, eyes and heart to learn from one another: </a:t>
            </a:r>
          </a:p>
          <a:p>
            <a:pPr lvl="1"/>
            <a:r>
              <a:rPr lang="en-US" i="1" dirty="0"/>
              <a:t>No one comes to these conversations as experts. </a:t>
            </a:r>
          </a:p>
          <a:p>
            <a:pPr lvl="1"/>
            <a:r>
              <a:rPr lang="en-US" dirty="0"/>
              <a:t>We are all learning about one another and the differences we bring to the conversation. </a:t>
            </a:r>
          </a:p>
          <a:p>
            <a:pPr lvl="1"/>
            <a:r>
              <a:rPr lang="en-US" dirty="0"/>
              <a:t>Assume that we are all learning together.</a:t>
            </a:r>
          </a:p>
          <a:p>
            <a:pPr lvl="1"/>
            <a:r>
              <a:rPr lang="en-US" dirty="0"/>
              <a:t>If on zoom, use  your camera for any discussion time</a:t>
            </a:r>
          </a:p>
          <a:p>
            <a:pPr lvl="1"/>
            <a:r>
              <a:rPr lang="en-US" dirty="0"/>
              <a:t>Mute your microphone when you are not speaking</a:t>
            </a:r>
          </a:p>
          <a:p>
            <a:pPr lvl="1"/>
            <a:r>
              <a:rPr lang="en-US" dirty="0"/>
              <a:t>Limit chat box to operational concerns or to indicate a desire to speak.  No side conversations</a:t>
            </a:r>
          </a:p>
          <a:p>
            <a:pPr lvl="1"/>
            <a:r>
              <a:rPr lang="en-US" dirty="0"/>
              <a:t>Notice the amount of space you are taking up in the room. Create space for others to speak</a:t>
            </a:r>
          </a:p>
        </p:txBody>
      </p:sp>
      <p:sp>
        <p:nvSpPr>
          <p:cNvPr id="7" name="Content Placeholder 6">
            <a:extLst>
              <a:ext uri="{FF2B5EF4-FFF2-40B4-BE49-F238E27FC236}">
                <a16:creationId xmlns:a16="http://schemas.microsoft.com/office/drawing/2014/main" id="{D40575C4-BB18-434F-BB59-50DB2FF19F50}"/>
              </a:ext>
            </a:extLst>
          </p:cNvPr>
          <p:cNvSpPr>
            <a:spLocks noGrp="1"/>
          </p:cNvSpPr>
          <p:nvPr>
            <p:ph sz="half" idx="2"/>
          </p:nvPr>
        </p:nvSpPr>
        <p:spPr>
          <a:xfrm>
            <a:off x="6172200" y="1825624"/>
            <a:ext cx="5181600" cy="4851901"/>
          </a:xfrm>
        </p:spPr>
        <p:txBody>
          <a:bodyPr>
            <a:normAutofit fontScale="55000" lnSpcReduction="20000"/>
          </a:bodyPr>
          <a:lstStyle/>
          <a:p>
            <a:r>
              <a:rPr lang="en-US" b="1" dirty="0"/>
              <a:t>Notice moments of discomfort and stay curious and engaged: </a:t>
            </a:r>
          </a:p>
          <a:p>
            <a:pPr lvl="1"/>
            <a:r>
              <a:rPr lang="en-US" dirty="0"/>
              <a:t>“Remain morally, emotionally, intellectually, and socially involved in the dialogue</a:t>
            </a:r>
          </a:p>
          <a:p>
            <a:pPr lvl="1"/>
            <a:r>
              <a:rPr lang="en-US" dirty="0"/>
              <a:t>Acknowledges that discomfort is inevitable</a:t>
            </a:r>
          </a:p>
          <a:p>
            <a:pPr lvl="1"/>
            <a:r>
              <a:rPr lang="en-US" dirty="0"/>
              <a:t>Make a commitment to bring issues into the open</a:t>
            </a:r>
          </a:p>
          <a:p>
            <a:pPr lvl="1"/>
            <a:r>
              <a:rPr lang="en-US" dirty="0"/>
              <a:t>Acknowledge that </a:t>
            </a:r>
            <a:r>
              <a:rPr lang="en-US" dirty="0" err="1"/>
              <a:t>ivisiveness</a:t>
            </a:r>
            <a:r>
              <a:rPr lang="en-US" dirty="0"/>
              <a:t> already exists in society. It is through dialogue, even when uncomfortable, that healing and change begin.</a:t>
            </a:r>
            <a:endParaRPr lang="en-US" b="1" dirty="0"/>
          </a:p>
          <a:p>
            <a:r>
              <a:rPr lang="en-US" b="1" dirty="0"/>
              <a:t>Be open to the experience and expect and accept non-closure: </a:t>
            </a:r>
          </a:p>
          <a:p>
            <a:pPr lvl="1"/>
            <a:r>
              <a:rPr lang="en-US" dirty="0"/>
              <a:t>Be open to hearing experiences different than your own</a:t>
            </a:r>
          </a:p>
          <a:p>
            <a:pPr lvl="1"/>
            <a:r>
              <a:rPr lang="en-US" dirty="0"/>
              <a:t>Be willing to ”hang out in uncertainty”</a:t>
            </a:r>
          </a:p>
          <a:p>
            <a:pPr lvl="1"/>
            <a:r>
              <a:rPr lang="en-US" dirty="0"/>
              <a:t>Do not rush to quick solutions</a:t>
            </a:r>
          </a:p>
          <a:p>
            <a:pPr lvl="1"/>
            <a:r>
              <a:rPr lang="en-US" dirty="0"/>
              <a:t>End the session on time, even though we will never be “done”</a:t>
            </a:r>
          </a:p>
          <a:p>
            <a:r>
              <a:rPr lang="en-US" b="1" dirty="0"/>
              <a:t>What’s said here stays; what’s learned should leave:</a:t>
            </a:r>
          </a:p>
          <a:p>
            <a:pPr lvl="1"/>
            <a:r>
              <a:rPr lang="en-US" dirty="0"/>
              <a:t>Maintain confidentiality outside of the dialogue. </a:t>
            </a:r>
          </a:p>
          <a:p>
            <a:pPr lvl="1"/>
            <a:r>
              <a:rPr lang="en-US" dirty="0"/>
              <a:t>Do not rehash conversations or share personal stories of others outside of the agreement space. </a:t>
            </a:r>
          </a:p>
          <a:p>
            <a:pPr lvl="1"/>
            <a:r>
              <a:rPr lang="en-US" dirty="0"/>
              <a:t>Absolutely share the learning that happened-- just taking the individual out of it</a:t>
            </a:r>
          </a:p>
          <a:p>
            <a:pPr lvl="1"/>
            <a:r>
              <a:rPr lang="en-US" dirty="0"/>
              <a:t>No recording of sessions</a:t>
            </a:r>
          </a:p>
          <a:p>
            <a:endParaRPr lang="en-US" dirty="0"/>
          </a:p>
        </p:txBody>
      </p:sp>
    </p:spTree>
    <p:extLst>
      <p:ext uri="{BB962C8B-B14F-4D97-AF65-F5344CB8AC3E}">
        <p14:creationId xmlns:p14="http://schemas.microsoft.com/office/powerpoint/2010/main" val="333003277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descr="5 Social Determinants of Health in Healthy People 2030 | May 2022">
            <a:hlinkClick r:id="" action="ppaction://media"/>
            <a:extLst>
              <a:ext uri="{FF2B5EF4-FFF2-40B4-BE49-F238E27FC236}">
                <a16:creationId xmlns:a16="http://schemas.microsoft.com/office/drawing/2014/main" id="{3905E46C-3D12-A89F-9C85-A431072F195C}"/>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53333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1A4C5-3AFE-437E-B34C-30EE317DB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220" y="0"/>
            <a:ext cx="6240780" cy="6858000"/>
          </a:xfrm>
          <a:prstGeom prst="rect">
            <a:avLst/>
          </a:prstGeom>
        </p:spPr>
      </p:pic>
      <p:sp>
        <p:nvSpPr>
          <p:cNvPr id="4" name="TextBox 3">
            <a:extLst>
              <a:ext uri="{FF2B5EF4-FFF2-40B4-BE49-F238E27FC236}">
                <a16:creationId xmlns:a16="http://schemas.microsoft.com/office/drawing/2014/main" id="{1B1D3260-3E92-4F40-89E9-1574EAF44490}"/>
              </a:ext>
            </a:extLst>
          </p:cNvPr>
          <p:cNvSpPr txBox="1"/>
          <p:nvPr/>
        </p:nvSpPr>
        <p:spPr>
          <a:xfrm>
            <a:off x="654628" y="1849581"/>
            <a:ext cx="4883727" cy="3385542"/>
          </a:xfrm>
          <a:prstGeom prst="rect">
            <a:avLst/>
          </a:prstGeom>
          <a:noFill/>
        </p:spPr>
        <p:txBody>
          <a:bodyPr wrap="square" rtlCol="0">
            <a:spAutoFit/>
          </a:bodyPr>
          <a:lstStyle/>
          <a:p>
            <a:pPr marL="971550" lvl="1" indent="-514350">
              <a:buFont typeface="+mj-lt"/>
              <a:buAutoNum type="arabicPeriod"/>
            </a:pPr>
            <a:r>
              <a:rPr lang="en-US" sz="2800" dirty="0"/>
              <a:t>Economic Stability</a:t>
            </a:r>
          </a:p>
          <a:p>
            <a:pPr marL="971550" lvl="1" indent="-514350">
              <a:buFont typeface="+mj-lt"/>
              <a:buAutoNum type="arabicPeriod"/>
            </a:pPr>
            <a:r>
              <a:rPr lang="en-US" sz="2800" dirty="0"/>
              <a:t>Education</a:t>
            </a:r>
          </a:p>
          <a:p>
            <a:pPr marL="971550" lvl="1" indent="-514350">
              <a:buFont typeface="+mj-lt"/>
              <a:buAutoNum type="arabicPeriod"/>
            </a:pPr>
            <a:r>
              <a:rPr lang="en-US" sz="2800" dirty="0"/>
              <a:t>Health and Healthcare</a:t>
            </a:r>
          </a:p>
          <a:p>
            <a:pPr marL="971550" lvl="1" indent="-514350">
              <a:buFont typeface="+mj-lt"/>
              <a:buAutoNum type="arabicPeriod"/>
            </a:pPr>
            <a:r>
              <a:rPr lang="en-US" sz="2800" dirty="0"/>
              <a:t>Neighborhood and Built Environment</a:t>
            </a:r>
          </a:p>
          <a:p>
            <a:pPr marL="971550" lvl="1" indent="-514350">
              <a:buFont typeface="+mj-lt"/>
              <a:buAutoNum type="arabicPeriod"/>
            </a:pPr>
            <a:r>
              <a:rPr lang="en-US" sz="2800" dirty="0"/>
              <a:t>Social &amp; Community Context</a:t>
            </a:r>
          </a:p>
          <a:p>
            <a:endParaRPr lang="en-US" dirty="0"/>
          </a:p>
        </p:txBody>
      </p:sp>
    </p:spTree>
    <p:extLst>
      <p:ext uri="{BB962C8B-B14F-4D97-AF65-F5344CB8AC3E}">
        <p14:creationId xmlns:p14="http://schemas.microsoft.com/office/powerpoint/2010/main" val="24471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CBF0324-480C-4353-AD78-0050ED0B10EC}"/>
              </a:ext>
            </a:extLst>
          </p:cNvPr>
          <p:cNvGraphicFramePr/>
          <p:nvPr>
            <p:extLst>
              <p:ext uri="{D42A27DB-BD31-4B8C-83A1-F6EECF244321}">
                <p14:modId xmlns:p14="http://schemas.microsoft.com/office/powerpoint/2010/main" val="1931702166"/>
              </p:ext>
            </p:extLst>
          </p:nvPr>
        </p:nvGraphicFramePr>
        <p:xfrm>
          <a:off x="-441693"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D643DDE2-AB57-4284-A7C5-005B765DF533}"/>
              </a:ext>
            </a:extLst>
          </p:cNvPr>
          <p:cNvSpPr>
            <a:spLocks noGrp="1"/>
          </p:cNvSpPr>
          <p:nvPr>
            <p:ph idx="1"/>
          </p:nvPr>
        </p:nvSpPr>
        <p:spPr>
          <a:xfrm>
            <a:off x="6439300" y="365760"/>
            <a:ext cx="4916087" cy="6110344"/>
          </a:xfrm>
        </p:spPr>
        <p:txBody>
          <a:bodyPr/>
          <a:lstStyle/>
          <a:p>
            <a:pPr marL="0" indent="0">
              <a:buNone/>
            </a:pPr>
            <a:r>
              <a:rPr lang="en-US" dirty="0"/>
              <a:t>Systems of oppression such as: racism, sexism, ableism, homophobia, size-ism, transphobia, weight bias, xenophobia, religious bias, etc.</a:t>
            </a:r>
          </a:p>
          <a:p>
            <a:pPr marL="0" indent="0">
              <a:buNone/>
            </a:pPr>
            <a:endParaRPr lang="en-US" dirty="0"/>
          </a:p>
          <a:p>
            <a:pPr marL="0" indent="0">
              <a:buNone/>
            </a:pPr>
            <a:r>
              <a:rPr lang="en-US" dirty="0"/>
              <a:t>Systems of power such as: socioeconomic and political landscape; who is making the decisions and why</a:t>
            </a:r>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E5BA5BDA-08AC-45A2-97FE-C1FCCEF74B32}"/>
              </a:ext>
            </a:extLst>
          </p:cNvPr>
          <p:cNvSpPr txBox="1"/>
          <p:nvPr/>
        </p:nvSpPr>
        <p:spPr>
          <a:xfrm>
            <a:off x="1579650" y="1570616"/>
            <a:ext cx="1861073" cy="830997"/>
          </a:xfrm>
          <a:prstGeom prst="rect">
            <a:avLst/>
          </a:prstGeom>
          <a:noFill/>
        </p:spPr>
        <p:txBody>
          <a:bodyPr wrap="square" rtlCol="0">
            <a:spAutoFit/>
          </a:bodyPr>
          <a:lstStyle/>
          <a:p>
            <a:r>
              <a:rPr lang="en-US" sz="1600" dirty="0">
                <a:solidFill>
                  <a:schemeClr val="bg1"/>
                </a:solidFill>
              </a:rPr>
              <a:t>Structural Determinants of Health</a:t>
            </a:r>
          </a:p>
        </p:txBody>
      </p:sp>
      <p:sp>
        <p:nvSpPr>
          <p:cNvPr id="5" name="TextBox 4">
            <a:extLst>
              <a:ext uri="{FF2B5EF4-FFF2-40B4-BE49-F238E27FC236}">
                <a16:creationId xmlns:a16="http://schemas.microsoft.com/office/drawing/2014/main" id="{295E83E4-7E22-4567-B7AC-8135153B836C}"/>
              </a:ext>
            </a:extLst>
          </p:cNvPr>
          <p:cNvSpPr txBox="1"/>
          <p:nvPr/>
        </p:nvSpPr>
        <p:spPr>
          <a:xfrm>
            <a:off x="4578227" y="1570615"/>
            <a:ext cx="1861073" cy="830997"/>
          </a:xfrm>
          <a:prstGeom prst="rect">
            <a:avLst/>
          </a:prstGeom>
          <a:noFill/>
        </p:spPr>
        <p:txBody>
          <a:bodyPr wrap="square" rtlCol="0">
            <a:spAutoFit/>
          </a:bodyPr>
          <a:lstStyle/>
          <a:p>
            <a:r>
              <a:rPr lang="en-US" sz="1600" dirty="0">
                <a:solidFill>
                  <a:schemeClr val="bg1"/>
                </a:solidFill>
              </a:rPr>
              <a:t>Social  Determinants </a:t>
            </a:r>
          </a:p>
          <a:p>
            <a:r>
              <a:rPr lang="en-US" sz="1600" dirty="0">
                <a:solidFill>
                  <a:schemeClr val="bg1"/>
                </a:solidFill>
              </a:rPr>
              <a:t>of Equity</a:t>
            </a:r>
          </a:p>
        </p:txBody>
      </p:sp>
    </p:spTree>
    <p:extLst>
      <p:ext uri="{BB962C8B-B14F-4D97-AF65-F5344CB8AC3E}">
        <p14:creationId xmlns:p14="http://schemas.microsoft.com/office/powerpoint/2010/main" val="311694342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AE2F-9F0D-4C03-9B32-06C706676D7F}"/>
              </a:ext>
            </a:extLst>
          </p:cNvPr>
          <p:cNvSpPr>
            <a:spLocks noGrp="1"/>
          </p:cNvSpPr>
          <p:nvPr>
            <p:ph type="title"/>
          </p:nvPr>
        </p:nvSpPr>
        <p:spPr/>
        <p:txBody>
          <a:bodyPr/>
          <a:lstStyle/>
          <a:p>
            <a:r>
              <a:rPr lang="en-US" dirty="0"/>
              <a:t>Small Group Activity--  Instructions</a:t>
            </a:r>
          </a:p>
        </p:txBody>
      </p:sp>
      <p:sp>
        <p:nvSpPr>
          <p:cNvPr id="3" name="Content Placeholder 2">
            <a:extLst>
              <a:ext uri="{FF2B5EF4-FFF2-40B4-BE49-F238E27FC236}">
                <a16:creationId xmlns:a16="http://schemas.microsoft.com/office/drawing/2014/main" id="{75B80DFF-C3C6-490D-8871-C2B7529BACD5}"/>
              </a:ext>
            </a:extLst>
          </p:cNvPr>
          <p:cNvSpPr>
            <a:spLocks noGrp="1"/>
          </p:cNvSpPr>
          <p:nvPr>
            <p:ph idx="1"/>
          </p:nvPr>
        </p:nvSpPr>
        <p:spPr/>
        <p:txBody>
          <a:bodyPr/>
          <a:lstStyle/>
          <a:p>
            <a:pPr marL="0" indent="0">
              <a:buNone/>
            </a:pPr>
            <a:r>
              <a:rPr lang="en-US" sz="3000" dirty="0"/>
              <a:t>Describe HOW, WHY and TO WHAT EXTENT your group’s assigned core </a:t>
            </a:r>
            <a:r>
              <a:rPr lang="en-US" sz="3000" dirty="0" err="1"/>
              <a:t>SDoH</a:t>
            </a:r>
            <a:r>
              <a:rPr lang="en-US" sz="3000" dirty="0"/>
              <a:t> impacts health.  </a:t>
            </a:r>
          </a:p>
          <a:p>
            <a:pPr marL="971550" lvl="1" indent="-514350">
              <a:buFont typeface="+mj-lt"/>
              <a:buAutoNum type="arabicPeriod"/>
            </a:pPr>
            <a:r>
              <a:rPr lang="en-US" sz="2800" dirty="0"/>
              <a:t>Economic Stability</a:t>
            </a:r>
          </a:p>
          <a:p>
            <a:pPr marL="971550" lvl="1" indent="-514350">
              <a:buFont typeface="+mj-lt"/>
              <a:buAutoNum type="arabicPeriod"/>
            </a:pPr>
            <a:r>
              <a:rPr lang="en-US" sz="2800" dirty="0"/>
              <a:t>Education</a:t>
            </a:r>
          </a:p>
          <a:p>
            <a:pPr marL="971550" lvl="1" indent="-514350">
              <a:buFont typeface="+mj-lt"/>
              <a:buAutoNum type="arabicPeriod"/>
            </a:pPr>
            <a:r>
              <a:rPr lang="en-US" sz="2800" dirty="0"/>
              <a:t>Social &amp; Community Context</a:t>
            </a:r>
          </a:p>
          <a:p>
            <a:pPr marL="971550" lvl="1" indent="-514350">
              <a:buFont typeface="+mj-lt"/>
              <a:buAutoNum type="arabicPeriod"/>
            </a:pPr>
            <a:r>
              <a:rPr lang="en-US" sz="2800" dirty="0"/>
              <a:t>Neighborhood and Built Environment</a:t>
            </a:r>
          </a:p>
          <a:p>
            <a:pPr marL="971550" lvl="1" indent="-514350">
              <a:buFont typeface="+mj-lt"/>
              <a:buAutoNum type="arabicPeriod"/>
            </a:pPr>
            <a:r>
              <a:rPr lang="en-US" sz="2800" dirty="0"/>
              <a:t>Health and Healthcare</a:t>
            </a:r>
          </a:p>
          <a:p>
            <a:endParaRPr lang="en-US" dirty="0"/>
          </a:p>
        </p:txBody>
      </p:sp>
    </p:spTree>
    <p:extLst>
      <p:ext uri="{BB962C8B-B14F-4D97-AF65-F5344CB8AC3E}">
        <p14:creationId xmlns:p14="http://schemas.microsoft.com/office/powerpoint/2010/main" val="392384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9F4EF2-B8FD-4092-909F-28DD5EB27898}"/>
              </a:ext>
            </a:extLst>
          </p:cNvPr>
          <p:cNvGraphicFramePr>
            <a:graphicFrameLocks noGrp="1"/>
          </p:cNvGraphicFramePr>
          <p:nvPr>
            <p:ph idx="1"/>
            <p:extLst>
              <p:ext uri="{D42A27DB-BD31-4B8C-83A1-F6EECF244321}">
                <p14:modId xmlns:p14="http://schemas.microsoft.com/office/powerpoint/2010/main" val="479591406"/>
              </p:ext>
            </p:extLst>
          </p:nvPr>
        </p:nvGraphicFramePr>
        <p:xfrm>
          <a:off x="596766" y="490888"/>
          <a:ext cx="10757034" cy="5686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364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10A3EFA1-EDC7-42CE-8048-9233CF6ABD2E}"/>
              </a:ext>
            </a:extLst>
          </p:cNvPr>
          <p:cNvPicPr>
            <a:picLocks noChangeAspect="1"/>
          </p:cNvPicPr>
          <p:nvPr/>
        </p:nvPicPr>
        <p:blipFill>
          <a:blip r:embed="rId3" cstate="print">
            <a:extLst>
              <a:ext uri="{28A0092B-C50C-407E-A947-70E740481C1C}">
                <a14:useLocalDpi xmlns:a14="http://schemas.microsoft.com/office/drawing/2010/main" val="0"/>
              </a:ext>
            </a:extLst>
          </a:blip>
          <a:srcRect t="13336" b="13336"/>
          <a:stretch>
            <a:fillRect/>
          </a:stretch>
        </p:blipFill>
        <p:spPr>
          <a:xfrm>
            <a:off x="1228825" y="917125"/>
            <a:ext cx="9875520" cy="5626384"/>
          </a:xfrm>
          <a:prstGeom prst="rect">
            <a:avLst/>
          </a:prstGeom>
        </p:spPr>
      </p:pic>
      <p:sp>
        <p:nvSpPr>
          <p:cNvPr id="6" name="Rectangle 5">
            <a:extLst>
              <a:ext uri="{FF2B5EF4-FFF2-40B4-BE49-F238E27FC236}">
                <a16:creationId xmlns:a16="http://schemas.microsoft.com/office/drawing/2014/main" id="{30D06EC4-E897-4E35-BCA3-847D073AFEC9}"/>
              </a:ext>
            </a:extLst>
          </p:cNvPr>
          <p:cNvSpPr/>
          <p:nvPr/>
        </p:nvSpPr>
        <p:spPr>
          <a:xfrm>
            <a:off x="2300439" y="2261937"/>
            <a:ext cx="1097280" cy="239669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60A9A2CD-2BC0-4CA2-B32E-6200D9312530}"/>
              </a:ext>
            </a:extLst>
          </p:cNvPr>
          <p:cNvSpPr/>
          <p:nvPr/>
        </p:nvSpPr>
        <p:spPr>
          <a:xfrm>
            <a:off x="1886553" y="1640273"/>
            <a:ext cx="962526" cy="914400"/>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4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1F56-88E4-461C-96E8-2C88EB9A81D3}"/>
              </a:ext>
            </a:extLst>
          </p:cNvPr>
          <p:cNvSpPr>
            <a:spLocks noGrp="1"/>
          </p:cNvSpPr>
          <p:nvPr>
            <p:ph type="title"/>
          </p:nvPr>
        </p:nvSpPr>
        <p:spPr>
          <a:xfrm>
            <a:off x="0" y="-76201"/>
            <a:ext cx="8231719" cy="931333"/>
          </a:xfrm>
        </p:spPr>
        <p:txBody>
          <a:bodyPr/>
          <a:lstStyle/>
          <a:p>
            <a:r>
              <a:rPr lang="en-US" dirty="0"/>
              <a:t>Systems of healthcare coverage:</a:t>
            </a:r>
          </a:p>
        </p:txBody>
      </p:sp>
      <p:pic>
        <p:nvPicPr>
          <p:cNvPr id="6" name="Picture 5" descr="Chart, bar chart&#10;&#10;Description automatically generated">
            <a:extLst>
              <a:ext uri="{FF2B5EF4-FFF2-40B4-BE49-F238E27FC236}">
                <a16:creationId xmlns:a16="http://schemas.microsoft.com/office/drawing/2014/main" id="{3E12240E-5FC3-ECF8-3A63-B331AC01D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616" y="639901"/>
            <a:ext cx="9012767" cy="4948728"/>
          </a:xfrm>
          <a:prstGeom prst="rect">
            <a:avLst/>
          </a:prstGeom>
        </p:spPr>
      </p:pic>
      <p:sp>
        <p:nvSpPr>
          <p:cNvPr id="7" name="TextBox 6">
            <a:extLst>
              <a:ext uri="{FF2B5EF4-FFF2-40B4-BE49-F238E27FC236}">
                <a16:creationId xmlns:a16="http://schemas.microsoft.com/office/drawing/2014/main" id="{E58F6472-9F0B-7D36-54B9-DF26C318B6AF}"/>
              </a:ext>
            </a:extLst>
          </p:cNvPr>
          <p:cNvSpPr txBox="1"/>
          <p:nvPr/>
        </p:nvSpPr>
        <p:spPr>
          <a:xfrm>
            <a:off x="1" y="5704566"/>
            <a:ext cx="12192000" cy="1477328"/>
          </a:xfrm>
          <a:prstGeom prst="rect">
            <a:avLst/>
          </a:prstGeom>
          <a:noFill/>
        </p:spPr>
        <p:txBody>
          <a:bodyPr wrap="square" rtlCol="0">
            <a:spAutoFit/>
          </a:bodyPr>
          <a:lstStyle/>
          <a:p>
            <a:r>
              <a:rPr lang="en-US" dirty="0"/>
              <a:t> -From January through June2021 ,among people of all ages, 9.6%were uninsured, 39.5% had public coverage, and 60.1% had private coverage at the time of interview.</a:t>
            </a:r>
          </a:p>
          <a:p>
            <a:r>
              <a:rPr lang="en-US" dirty="0"/>
              <a:t>-Adults aged 18–64 were the most likely to be uninsured(14.0%), followed by children aged 0–17 years (4.4%) and adults aged 65 and over (0.6%). </a:t>
            </a:r>
          </a:p>
          <a:p>
            <a:endParaRPr lang="en-US" dirty="0">
              <a:effectLst/>
            </a:endParaRPr>
          </a:p>
        </p:txBody>
      </p:sp>
    </p:spTree>
    <p:extLst>
      <p:ext uri="{BB962C8B-B14F-4D97-AF65-F5344CB8AC3E}">
        <p14:creationId xmlns:p14="http://schemas.microsoft.com/office/powerpoint/2010/main" val="138706765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5435</TotalTime>
  <Words>1594</Words>
  <Application>Microsoft Macintosh PowerPoint</Application>
  <PresentationFormat>Widescreen</PresentationFormat>
  <Paragraphs>125</Paragraphs>
  <Slides>15</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Agreements</vt:lpstr>
      <vt:lpstr>PowerPoint Presentation</vt:lpstr>
      <vt:lpstr>PowerPoint Presentation</vt:lpstr>
      <vt:lpstr>PowerPoint Presentation</vt:lpstr>
      <vt:lpstr>Small Group Activity--  Instructions</vt:lpstr>
      <vt:lpstr>PowerPoint Presentation</vt:lpstr>
      <vt:lpstr>PowerPoint Presentation</vt:lpstr>
      <vt:lpstr>Systems of healthcare coverage:</vt:lpstr>
      <vt:lpstr>PowerPoint Presentation</vt:lpstr>
      <vt:lpstr>PowerPoint Presentation</vt:lpstr>
      <vt:lpstr>PowerPoint Presentation</vt:lpstr>
      <vt:lpstr>Health Literacy</vt:lpstr>
      <vt:lpstr>Small Group Activity--  Instructions</vt:lpstr>
      <vt:lpstr>Consider what you have learned in the video, as well as using external resources, to describe HOW, WHY and TO WHAT EXTENT your group’s assigned core SDoH impacts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Curriculum for  Social Justice and Liberation</dc:title>
  <dc:creator>Emily D.K.. Ruedinger</dc:creator>
  <cp:lastModifiedBy>BREANNA MARIE PORTALE</cp:lastModifiedBy>
  <cp:revision>38</cp:revision>
  <dcterms:created xsi:type="dcterms:W3CDTF">2020-08-04T19:06:35Z</dcterms:created>
  <dcterms:modified xsi:type="dcterms:W3CDTF">2022-06-30T20:20:17Z</dcterms:modified>
</cp:coreProperties>
</file>